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7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1710" autoAdjust="0"/>
  </p:normalViewPr>
  <p:slideViewPr>
    <p:cSldViewPr>
      <p:cViewPr varScale="1">
        <p:scale>
          <a:sx n="54" d="100"/>
          <a:sy n="54" d="100"/>
        </p:scale>
        <p:origin x="151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00D11-9103-41ED-A903-A9AD893B8C1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31814-A411-4F1E-9659-6ED1B040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8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88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4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67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06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9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26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0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4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9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8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9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89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31814-A411-4F1E-9659-6ED1B040D5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4.jpg"/><Relationship Id="rId10" Type="http://schemas.openxmlformats.org/officeDocument/2006/relationships/image" Target="../media/image18.jpg"/><Relationship Id="rId4" Type="http://schemas.openxmlformats.org/officeDocument/2006/relationships/image" Target="../media/image19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18.jpg"/><Relationship Id="rId4" Type="http://schemas.openxmlformats.org/officeDocument/2006/relationships/image" Target="../media/image21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Path181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1816" name="Image18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grpSp>
        <p:nvGrpSpPr>
          <p:cNvPr id="1817" name="Group1817"/>
          <p:cNvGrpSpPr/>
          <p:nvPr/>
        </p:nvGrpSpPr>
        <p:grpSpPr>
          <a:xfrm>
            <a:off x="4931664" y="1402080"/>
            <a:ext cx="6208776" cy="4053840"/>
            <a:chOff x="4931664" y="1402080"/>
            <a:chExt cx="6208776" cy="4053840"/>
          </a:xfrm>
        </p:grpSpPr>
        <p:pic>
          <p:nvPicPr>
            <p:cNvPr id="1818" name="Image18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5412" y="1888363"/>
              <a:ext cx="382143" cy="103378"/>
            </a:xfrm>
            <a:prstGeom prst="rect">
              <a:avLst/>
            </a:prstGeom>
            <a:noFill/>
          </p:spPr>
        </p:pic>
        <p:pic>
          <p:nvPicPr>
            <p:cNvPr id="1819" name="Image18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2164" y="1888363"/>
              <a:ext cx="382144" cy="103378"/>
            </a:xfrm>
            <a:prstGeom prst="rect">
              <a:avLst/>
            </a:prstGeom>
            <a:noFill/>
          </p:spPr>
        </p:pic>
        <p:pic>
          <p:nvPicPr>
            <p:cNvPr id="1820" name="Image18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9940" y="1402080"/>
              <a:ext cx="1793748" cy="1075944"/>
            </a:xfrm>
            <a:prstGeom prst="rect">
              <a:avLst/>
            </a:prstGeom>
            <a:noFill/>
          </p:spPr>
        </p:pic>
        <p:pic>
          <p:nvPicPr>
            <p:cNvPr id="1821" name="Image18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7611" y="2476500"/>
              <a:ext cx="4472051" cy="382143"/>
            </a:xfrm>
            <a:prstGeom prst="rect">
              <a:avLst/>
            </a:prstGeom>
            <a:noFill/>
          </p:spPr>
        </p:pic>
        <p:pic>
          <p:nvPicPr>
            <p:cNvPr id="1822" name="Image18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6692" y="1402080"/>
              <a:ext cx="1793748" cy="1075944"/>
            </a:xfrm>
            <a:prstGeom prst="rect">
              <a:avLst/>
            </a:prstGeom>
            <a:noFill/>
          </p:spPr>
        </p:pic>
        <p:pic>
          <p:nvPicPr>
            <p:cNvPr id="1823" name="Image18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25412" y="3377311"/>
              <a:ext cx="382143" cy="103378"/>
            </a:xfrm>
            <a:prstGeom prst="rect">
              <a:avLst/>
            </a:prstGeom>
            <a:noFill/>
          </p:spPr>
        </p:pic>
        <p:pic>
          <p:nvPicPr>
            <p:cNvPr id="1824" name="Image18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31664" y="2891028"/>
              <a:ext cx="1795272" cy="1075944"/>
            </a:xfrm>
            <a:prstGeom prst="rect">
              <a:avLst/>
            </a:prstGeom>
            <a:noFill/>
          </p:spPr>
        </p:pic>
        <p:pic>
          <p:nvPicPr>
            <p:cNvPr id="1825" name="Image18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32164" y="3377311"/>
              <a:ext cx="382144" cy="103378"/>
            </a:xfrm>
            <a:prstGeom prst="rect">
              <a:avLst/>
            </a:prstGeom>
            <a:noFill/>
          </p:spPr>
        </p:pic>
        <p:pic>
          <p:nvPicPr>
            <p:cNvPr id="1826" name="Image18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39940" y="2891028"/>
              <a:ext cx="1793748" cy="1075944"/>
            </a:xfrm>
            <a:prstGeom prst="rect">
              <a:avLst/>
            </a:prstGeom>
            <a:noFill/>
          </p:spPr>
        </p:pic>
        <p:pic>
          <p:nvPicPr>
            <p:cNvPr id="1827" name="Image18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77611" y="3965448"/>
              <a:ext cx="4472051" cy="382143"/>
            </a:xfrm>
            <a:prstGeom prst="rect">
              <a:avLst/>
            </a:prstGeom>
            <a:noFill/>
          </p:spPr>
        </p:pic>
        <p:pic>
          <p:nvPicPr>
            <p:cNvPr id="1828" name="Image18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46692" y="2891028"/>
              <a:ext cx="1793748" cy="1075944"/>
            </a:xfrm>
            <a:prstGeom prst="rect">
              <a:avLst/>
            </a:prstGeom>
            <a:noFill/>
          </p:spPr>
        </p:pic>
        <p:pic>
          <p:nvPicPr>
            <p:cNvPr id="1829" name="Image18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31664" y="4379976"/>
              <a:ext cx="1795272" cy="1075944"/>
            </a:xfrm>
            <a:prstGeom prst="rect">
              <a:avLst/>
            </a:prstGeom>
            <a:noFill/>
          </p:spPr>
        </p:pic>
      </p:grpSp>
      <p:sp>
        <p:nvSpPr>
          <p:cNvPr id="1830" name="Text Box1830"/>
          <p:cNvSpPr txBox="1"/>
          <p:nvPr/>
        </p:nvSpPr>
        <p:spPr>
          <a:xfrm>
            <a:off x="4931664" y="1402080"/>
            <a:ext cx="1795272" cy="1075944"/>
          </a:xfrm>
          <a:prstGeom prst="rect">
            <a:avLst/>
          </a:prstGeom>
          <a:solidFill>
            <a:srgbClr val="4472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064"/>
              </a:lnSpc>
            </a:pPr>
            <a:endParaRPr dirty="0"/>
          </a:p>
          <a:p>
            <a:pPr marL="441325" algn="l" rtl="0">
              <a:lnSpc>
                <a:spcPts val="1500"/>
              </a:lnSpc>
            </a:pPr>
            <a:r>
              <a:rPr lang="en-US" altLang="zh-CN" sz="15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Heightened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  <a:p>
            <a:pPr marL="441325" algn="l" rtl="0">
              <a:lnSpc>
                <a:spcPts val="1500"/>
              </a:lnSpc>
              <a:spcBef>
                <a:spcPts val="144"/>
              </a:spcBef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  <a:p>
            <a:pPr marL="252349" algn="l" rtl="0">
              <a:lnSpc>
                <a:spcPts val="1500"/>
              </a:lnSpc>
              <a:spcBef>
                <a:spcPts val="144"/>
              </a:spcBef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  <a:p>
            <a:pPr marL="264541" algn="l" rtl="0">
              <a:lnSpc>
                <a:spcPts val="1500"/>
              </a:lnSpc>
              <a:spcBef>
                <a:spcPts val="156"/>
              </a:spcBef>
            </a:pPr>
            <a:r>
              <a:rPr lang="en-US" altLang="zh-CN" sz="15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500" b="1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1" name="Text Box1831"/>
          <p:cNvSpPr txBox="1"/>
          <p:nvPr/>
        </p:nvSpPr>
        <p:spPr>
          <a:xfrm>
            <a:off x="396240" y="2640584"/>
            <a:ext cx="2936895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996"/>
              </a:lnSpc>
            </a:pPr>
            <a:r>
              <a:rPr lang="en-US" altLang="zh-CN" sz="4000" b="1" spc="-10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Contemporary</a:t>
            </a:r>
            <a:endParaRPr lang="en-US" altLang="zh-CN" sz="4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32" name="Text Box1832"/>
          <p:cNvSpPr txBox="1"/>
          <p:nvPr/>
        </p:nvSpPr>
        <p:spPr>
          <a:xfrm>
            <a:off x="396240" y="3189478"/>
            <a:ext cx="3055647" cy="5074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996"/>
              </a:lnSpc>
            </a:pPr>
            <a:r>
              <a:rPr lang="en-US" altLang="zh-CN" sz="4000" b="1" spc="-14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4000" b="1" spc="-59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000" b="1" spc="-21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System</a:t>
            </a:r>
            <a:endParaRPr lang="en-US" altLang="zh-CN" sz="4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33" name="Text Box1833"/>
          <p:cNvSpPr txBox="1"/>
          <p:nvPr/>
        </p:nvSpPr>
        <p:spPr>
          <a:xfrm>
            <a:off x="396240" y="3738118"/>
            <a:ext cx="2714613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996"/>
              </a:lnSpc>
            </a:pPr>
            <a:r>
              <a:rPr lang="en-US" altLang="zh-CN" sz="4000" b="1" spc="-11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Architectures</a:t>
            </a:r>
            <a:endParaRPr lang="en-US" altLang="zh-CN" sz="4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34" name="Text Box1834"/>
          <p:cNvSpPr txBox="1"/>
          <p:nvPr/>
        </p:nvSpPr>
        <p:spPr>
          <a:xfrm>
            <a:off x="5324221" y="3131312"/>
            <a:ext cx="1047941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Absence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5" name="Text Box1835"/>
          <p:cNvSpPr txBox="1"/>
          <p:nvPr/>
        </p:nvSpPr>
        <p:spPr>
          <a:xfrm>
            <a:off x="5148961" y="3339871"/>
            <a:ext cx="1401782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2"/>
              </a:lnSpc>
            </a:pP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Case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6" name="Text Box1836"/>
          <p:cNvSpPr txBox="1"/>
          <p:nvPr/>
        </p:nvSpPr>
        <p:spPr>
          <a:xfrm>
            <a:off x="5292218" y="3549142"/>
            <a:ext cx="1114615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7" name="Text Box1837"/>
          <p:cNvSpPr txBox="1"/>
          <p:nvPr/>
        </p:nvSpPr>
        <p:spPr>
          <a:xfrm>
            <a:off x="7356348" y="1641729"/>
            <a:ext cx="1398080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Insecure</a:t>
            </a:r>
            <a:r>
              <a:rPr lang="en-US" altLang="zh-CN" sz="1500" b="1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External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8" name="Text Box1838"/>
          <p:cNvSpPr txBox="1"/>
          <p:nvPr/>
        </p:nvSpPr>
        <p:spPr>
          <a:xfrm>
            <a:off x="7694676" y="1850517"/>
            <a:ext cx="723900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9" name="Text Box1839"/>
          <p:cNvSpPr txBox="1"/>
          <p:nvPr/>
        </p:nvSpPr>
        <p:spPr>
          <a:xfrm>
            <a:off x="7543800" y="2059076"/>
            <a:ext cx="1026470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2"/>
              </a:lnSpc>
            </a:pPr>
            <a:r>
              <a:rPr lang="en-US" altLang="zh-CN" sz="15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0" name="Text Box1840"/>
          <p:cNvSpPr txBox="1"/>
          <p:nvPr/>
        </p:nvSpPr>
        <p:spPr>
          <a:xfrm>
            <a:off x="7304532" y="3131312"/>
            <a:ext cx="1502092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1" name="Text Box1841"/>
          <p:cNvSpPr txBox="1"/>
          <p:nvPr/>
        </p:nvSpPr>
        <p:spPr>
          <a:xfrm>
            <a:off x="7441693" y="3339871"/>
            <a:ext cx="1228721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2"/>
              </a:lnSpc>
            </a:pPr>
            <a:r>
              <a:rPr lang="en-US" altLang="zh-CN" sz="15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5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2" name="Text Box1842"/>
          <p:cNvSpPr txBox="1"/>
          <p:nvPr/>
        </p:nvSpPr>
        <p:spPr>
          <a:xfrm>
            <a:off x="7528560" y="3549142"/>
            <a:ext cx="1055752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3" name="Text Box1843"/>
          <p:cNvSpPr txBox="1"/>
          <p:nvPr/>
        </p:nvSpPr>
        <p:spPr>
          <a:xfrm>
            <a:off x="9734042" y="1537208"/>
            <a:ext cx="1056894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1500" b="1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4" name="Text Box1844"/>
          <p:cNvSpPr txBox="1"/>
          <p:nvPr/>
        </p:nvSpPr>
        <p:spPr>
          <a:xfrm>
            <a:off x="9534398" y="1745996"/>
            <a:ext cx="1457326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5" name="Text Box1845"/>
          <p:cNvSpPr txBox="1"/>
          <p:nvPr/>
        </p:nvSpPr>
        <p:spPr>
          <a:xfrm>
            <a:off x="9968738" y="1954784"/>
            <a:ext cx="589598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6" name="Text Box1846"/>
          <p:cNvSpPr txBox="1"/>
          <p:nvPr/>
        </p:nvSpPr>
        <p:spPr>
          <a:xfrm>
            <a:off x="9674606" y="2165096"/>
            <a:ext cx="1176910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Vulnerabilities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7" name="Text Box1847"/>
          <p:cNvSpPr txBox="1"/>
          <p:nvPr/>
        </p:nvSpPr>
        <p:spPr>
          <a:xfrm>
            <a:off x="9453626" y="3131312"/>
            <a:ext cx="1620394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Inadequate</a:t>
            </a:r>
            <a:r>
              <a:rPr lang="en-US" altLang="zh-CN" sz="1500" b="1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8" name="Text Box1848"/>
          <p:cNvSpPr txBox="1"/>
          <p:nvPr/>
        </p:nvSpPr>
        <p:spPr>
          <a:xfrm>
            <a:off x="9522206" y="3339871"/>
            <a:ext cx="1483446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2"/>
              </a:lnSpc>
            </a:pP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9" name="Text Box1849"/>
          <p:cNvSpPr txBox="1"/>
          <p:nvPr/>
        </p:nvSpPr>
        <p:spPr>
          <a:xfrm>
            <a:off x="9875774" y="3549142"/>
            <a:ext cx="775336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50" name="Text Box1850"/>
          <p:cNvSpPr txBox="1"/>
          <p:nvPr/>
        </p:nvSpPr>
        <p:spPr>
          <a:xfrm>
            <a:off x="5051425" y="4725670"/>
            <a:ext cx="1595056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15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51" name="Text Box1851"/>
          <p:cNvSpPr txBox="1"/>
          <p:nvPr/>
        </p:nvSpPr>
        <p:spPr>
          <a:xfrm>
            <a:off x="5069713" y="4934458"/>
            <a:ext cx="1559052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r>
              <a:rPr lang="en-US" altLang="zh-CN" sz="15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Path203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035" name="Image20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28" y="240792"/>
            <a:ext cx="5617464" cy="6376416"/>
          </a:xfrm>
          <a:prstGeom prst="rect">
            <a:avLst/>
          </a:prstGeom>
          <a:noFill/>
        </p:spPr>
      </p:pic>
      <p:pic>
        <p:nvPicPr>
          <p:cNvPr id="2036" name="Image20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72" y="1050036"/>
            <a:ext cx="5580888" cy="45720"/>
          </a:xfrm>
          <a:prstGeom prst="rect">
            <a:avLst/>
          </a:prstGeom>
          <a:noFill/>
        </p:spPr>
      </p:pic>
      <p:sp>
        <p:nvSpPr>
          <p:cNvPr id="2037" name="Text Box2037"/>
          <p:cNvSpPr txBox="1"/>
          <p:nvPr/>
        </p:nvSpPr>
        <p:spPr>
          <a:xfrm>
            <a:off x="362407" y="627151"/>
            <a:ext cx="5550743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998"/>
              </a:lnSpc>
            </a:pPr>
            <a:r>
              <a:rPr lang="en-US" altLang="zh-CN" sz="4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ICS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4000" b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Architectures</a:t>
            </a:r>
            <a:endParaRPr lang="en-US" altLang="zh-CN" sz="4000" dirty="0">
              <a:latin typeface="Calibri"/>
              <a:ea typeface="Calibri"/>
              <a:cs typeface="Calibri"/>
            </a:endParaRPr>
          </a:p>
        </p:txBody>
      </p:sp>
      <p:sp>
        <p:nvSpPr>
          <p:cNvPr id="2038" name="Text Box2038"/>
          <p:cNvSpPr txBox="1"/>
          <p:nvPr/>
        </p:nvSpPr>
        <p:spPr>
          <a:xfrm>
            <a:off x="570281" y="1780946"/>
            <a:ext cx="4530879" cy="4072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206"/>
              </a:lnSpc>
            </a:pPr>
            <a:r>
              <a:rPr lang="en-US" altLang="zh-CN" sz="3200" spc="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This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architecture</a:t>
            </a:r>
            <a:r>
              <a:rPr lang="en-US" altLang="zh-CN" sz="3200" spc="-2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is</a:t>
            </a:r>
            <a:r>
              <a:rPr lang="en-US" altLang="zh-CN" sz="3200" spc="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2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referred</a:t>
            </a:r>
            <a:endParaRPr lang="en-US" altLang="zh-CN" sz="32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39" name="Text Box2039"/>
          <p:cNvSpPr txBox="1"/>
          <p:nvPr/>
        </p:nvSpPr>
        <p:spPr>
          <a:xfrm>
            <a:off x="570281" y="2269109"/>
            <a:ext cx="3231514" cy="4069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204"/>
              </a:lnSpc>
            </a:pPr>
            <a:r>
              <a:rPr lang="en-US" altLang="zh-CN" sz="3200" spc="-1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as</a:t>
            </a:r>
            <a:r>
              <a:rPr lang="en-US" altLang="zh-CN" sz="3200" spc="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1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integrated</a:t>
            </a:r>
            <a:endParaRPr lang="en-US" altLang="zh-CN" sz="32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40" name="Text Box2040"/>
          <p:cNvSpPr txBox="1"/>
          <p:nvPr/>
        </p:nvSpPr>
        <p:spPr>
          <a:xfrm>
            <a:off x="570281" y="2756789"/>
            <a:ext cx="4546233" cy="4069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204"/>
              </a:lnSpc>
            </a:pPr>
            <a:r>
              <a:rPr lang="en-US" altLang="zh-CN" sz="3200" spc="-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architecture,</a:t>
            </a:r>
            <a:r>
              <a:rPr lang="en-US" altLang="zh-CN" sz="3200" spc="-1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it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adheres</a:t>
            </a:r>
            <a:endParaRPr lang="en-US" altLang="zh-CN" sz="32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41" name="Text Box2041"/>
          <p:cNvSpPr txBox="1"/>
          <p:nvPr/>
        </p:nvSpPr>
        <p:spPr>
          <a:xfrm>
            <a:off x="570281" y="3244240"/>
            <a:ext cx="4465787" cy="89519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524"/>
              </a:lnSpc>
            </a:pPr>
            <a:r>
              <a:rPr lang="en-US" altLang="zh-CN" sz="3200" spc="-1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1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Purdue</a:t>
            </a:r>
            <a:r>
              <a:rPr lang="en-US" altLang="zh-CN" sz="3200" spc="-1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model.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This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model</a:t>
            </a:r>
            <a:r>
              <a:rPr lang="en-US" altLang="zh-CN" sz="3200" spc="1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7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provides</a:t>
            </a:r>
            <a:r>
              <a:rPr lang="en-US" altLang="zh-CN" sz="3200" spc="-1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insight</a:t>
            </a:r>
            <a:r>
              <a:rPr lang="en-US" altLang="zh-CN" sz="3200" spc="1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1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into</a:t>
            </a:r>
            <a:endParaRPr lang="en-US" altLang="zh-CN" sz="32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42" name="Text Box2042"/>
          <p:cNvSpPr txBox="1"/>
          <p:nvPr/>
        </p:nvSpPr>
        <p:spPr>
          <a:xfrm>
            <a:off x="570281" y="4220210"/>
            <a:ext cx="3318592" cy="4069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204"/>
              </a:lnSpc>
            </a:pPr>
            <a:r>
              <a:rPr lang="en-US" altLang="zh-CN" sz="3200" spc="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widely</a:t>
            </a:r>
            <a:r>
              <a:rPr lang="en-US" altLang="zh-CN" sz="3200" spc="1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accepted</a:t>
            </a:r>
            <a:endParaRPr lang="en-US" altLang="zh-CN" sz="32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43" name="Text Box2043"/>
          <p:cNvSpPr txBox="1"/>
          <p:nvPr/>
        </p:nvSpPr>
        <p:spPr>
          <a:xfrm>
            <a:off x="570281" y="4707662"/>
            <a:ext cx="4708833" cy="4072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206"/>
              </a:lnSpc>
            </a:pPr>
            <a:r>
              <a:rPr lang="en-US" altLang="zh-CN" sz="3200" spc="-1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hierarchy</a:t>
            </a:r>
            <a:r>
              <a:rPr lang="en-US" altLang="zh-CN" sz="3200" spc="-29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3200" spc="1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1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3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3200" spc="-2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systems.</a:t>
            </a:r>
            <a:endParaRPr lang="en-US" altLang="zh-CN" sz="3200" dirty="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Path204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045" name="Image20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28" y="240792"/>
            <a:ext cx="5617464" cy="6376416"/>
          </a:xfrm>
          <a:prstGeom prst="rect">
            <a:avLst/>
          </a:prstGeom>
          <a:noFill/>
        </p:spPr>
      </p:pic>
      <p:pic>
        <p:nvPicPr>
          <p:cNvPr id="2046" name="Image20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72" y="1050036"/>
            <a:ext cx="5580888" cy="45720"/>
          </a:xfrm>
          <a:prstGeom prst="rect">
            <a:avLst/>
          </a:prstGeom>
          <a:noFill/>
        </p:spPr>
      </p:pic>
      <p:sp>
        <p:nvSpPr>
          <p:cNvPr id="2047" name="Text Box2047"/>
          <p:cNvSpPr txBox="1"/>
          <p:nvPr/>
        </p:nvSpPr>
        <p:spPr>
          <a:xfrm>
            <a:off x="362407" y="627151"/>
            <a:ext cx="5550743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998"/>
              </a:lnSpc>
            </a:pPr>
            <a:r>
              <a:rPr lang="en-US" altLang="zh-CN" sz="4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ICS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4000" b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Architectures</a:t>
            </a:r>
            <a:endParaRPr lang="en-US" altLang="zh-CN" sz="4000" dirty="0">
              <a:latin typeface="Calibri"/>
              <a:ea typeface="Calibri"/>
              <a:cs typeface="Calibri"/>
            </a:endParaRPr>
          </a:p>
        </p:txBody>
      </p:sp>
      <p:sp>
        <p:nvSpPr>
          <p:cNvPr id="2048" name="Text Box2048"/>
          <p:cNvSpPr txBox="1"/>
          <p:nvPr/>
        </p:nvSpPr>
        <p:spPr>
          <a:xfrm>
            <a:off x="570281" y="1761744"/>
            <a:ext cx="5312359" cy="6708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641"/>
              </a:lnSpc>
            </a:pP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network</a:t>
            </a:r>
            <a:r>
              <a:rPr lang="en-US" altLang="zh-CN" sz="2400" spc="-2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comprises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various</a:t>
            </a:r>
            <a:r>
              <a:rPr lang="en-US" altLang="zh-CN" sz="2400" spc="-1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levels,</a:t>
            </a:r>
            <a:r>
              <a:rPr lang="en-US" altLang="zh-CN" sz="2400" spc="-2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each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designed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2400" spc="-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accommodate</a:t>
            </a:r>
            <a:r>
              <a:rPr lang="en-US" altLang="zh-CN" sz="2400" spc="1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specific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49" name="Text Box2049"/>
          <p:cNvSpPr txBox="1"/>
          <p:nvPr/>
        </p:nvSpPr>
        <p:spPr>
          <a:xfrm>
            <a:off x="570281" y="2493518"/>
            <a:ext cx="4463186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functionalities</a:t>
            </a:r>
            <a:r>
              <a:rPr lang="en-US" altLang="zh-CN" sz="2400" spc="-3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controls: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50" name="Text Box2050"/>
          <p:cNvSpPr txBox="1"/>
          <p:nvPr/>
        </p:nvSpPr>
        <p:spPr>
          <a:xfrm>
            <a:off x="570281" y="3225038"/>
            <a:ext cx="4953304" cy="17682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785"/>
              </a:lnSpc>
            </a:pPr>
            <a:r>
              <a:rPr lang="en-US" altLang="zh-CN" sz="2400" b="1" spc="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1.Field</a:t>
            </a:r>
            <a:r>
              <a:rPr lang="en-US" altLang="zh-CN" sz="2400" b="1" spc="-6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Devices</a:t>
            </a:r>
            <a:r>
              <a:rPr lang="en-US" altLang="zh-CN" sz="2400" b="1" spc="-4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b="1" spc="-7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Sensors</a:t>
            </a:r>
            <a:r>
              <a:rPr lang="en-US" altLang="zh-CN" sz="2400" b="1" spc="-5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(Level</a:t>
            </a:r>
            <a:r>
              <a:rPr lang="en-US" altLang="zh-CN" sz="2400" b="1" spc="-4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0)</a:t>
            </a:r>
            <a:r>
              <a:rPr lang="en-US" altLang="zh-CN" sz="2400" b="1" spc="53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2.Controllers</a:t>
            </a:r>
            <a:r>
              <a:rPr lang="en-US" altLang="zh-CN" sz="2400" b="1" spc="-4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b="1" spc="-5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Local</a:t>
            </a:r>
            <a:r>
              <a:rPr lang="en-US" altLang="zh-CN" sz="2400" b="1" spc="-2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HMI</a:t>
            </a:r>
            <a:r>
              <a:rPr lang="en-US" altLang="zh-CN" sz="2400" b="1" spc="-5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(Level</a:t>
            </a:r>
            <a:r>
              <a:rPr lang="en-US" altLang="zh-CN" sz="2400" b="1" spc="-4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1)</a:t>
            </a:r>
            <a:r>
              <a:rPr lang="en-US" altLang="zh-CN" sz="2400" b="1" spc="53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3.Cell/Area/Zone</a:t>
            </a:r>
            <a:r>
              <a:rPr lang="en-US" altLang="zh-CN" sz="2400" b="1" spc="-5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(Level</a:t>
            </a:r>
            <a:r>
              <a:rPr lang="en-US" altLang="zh-CN" sz="2400" b="1" spc="-4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2)</a:t>
            </a:r>
            <a:r>
              <a:rPr lang="en-US" altLang="zh-CN" sz="2400" b="1" spc="53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4.Manufacturing</a:t>
            </a:r>
            <a:r>
              <a:rPr lang="en-US" altLang="zh-CN" sz="2400" b="1" spc="-7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2400" b="1" spc="-3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Center</a:t>
            </a:r>
            <a:r>
              <a:rPr lang="en-US" altLang="zh-CN" sz="2400" b="1" spc="-4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(Level</a:t>
            </a:r>
            <a:r>
              <a:rPr lang="en-US" altLang="zh-CN" sz="2400" b="1" spc="-4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3)</a:t>
            </a:r>
            <a:r>
              <a:rPr lang="en-US" altLang="zh-CN" sz="2400" b="1" spc="-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5.DMZ</a:t>
            </a:r>
            <a:r>
              <a:rPr lang="en-US" altLang="zh-CN" sz="2400" b="1" spc="-5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(Demilitarized</a:t>
            </a:r>
            <a:r>
              <a:rPr lang="en-US" altLang="zh-CN" sz="2400" b="1" spc="-5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Zone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51" name="Text Box2051"/>
          <p:cNvSpPr txBox="1"/>
          <p:nvPr/>
        </p:nvSpPr>
        <p:spPr>
          <a:xfrm>
            <a:off x="570281" y="5054473"/>
            <a:ext cx="2165299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400"/>
              </a:lnSpc>
            </a:pPr>
            <a:r>
              <a:rPr lang="en-US" altLang="zh-CN" sz="2400" b="1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6.Enterprise</a:t>
            </a:r>
            <a:r>
              <a:rPr lang="en-US" altLang="zh-CN" sz="2400" b="1" spc="-6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Zone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Path205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grpSp>
        <p:nvGrpSpPr>
          <p:cNvPr id="2053" name="Group2053"/>
          <p:cNvGrpSpPr/>
          <p:nvPr/>
        </p:nvGrpSpPr>
        <p:grpSpPr>
          <a:xfrm>
            <a:off x="385572" y="240792"/>
            <a:ext cx="11666220" cy="6376416"/>
            <a:chOff x="385572" y="240792"/>
            <a:chExt cx="11666220" cy="6376416"/>
          </a:xfrm>
        </p:grpSpPr>
        <p:pic>
          <p:nvPicPr>
            <p:cNvPr id="2054" name="Image20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328" y="240792"/>
              <a:ext cx="5617464" cy="6376416"/>
            </a:xfrm>
            <a:prstGeom prst="rect">
              <a:avLst/>
            </a:prstGeom>
            <a:noFill/>
          </p:spPr>
        </p:pic>
        <p:pic>
          <p:nvPicPr>
            <p:cNvPr id="2055" name="Image20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572" y="1050036"/>
              <a:ext cx="5580888" cy="45720"/>
            </a:xfrm>
            <a:prstGeom prst="rect">
              <a:avLst/>
            </a:prstGeom>
            <a:noFill/>
          </p:spPr>
        </p:pic>
        <p:pic>
          <p:nvPicPr>
            <p:cNvPr id="2056" name="Image20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0828" y="2578608"/>
              <a:ext cx="1990344" cy="1700785"/>
            </a:xfrm>
            <a:prstGeom prst="rect">
              <a:avLst/>
            </a:prstGeom>
            <a:noFill/>
          </p:spPr>
        </p:pic>
      </p:grpSp>
      <p:sp>
        <p:nvSpPr>
          <p:cNvPr id="2057" name="Text Box2057"/>
          <p:cNvSpPr txBox="1"/>
          <p:nvPr/>
        </p:nvSpPr>
        <p:spPr>
          <a:xfrm>
            <a:off x="362407" y="627151"/>
            <a:ext cx="5550743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998"/>
              </a:lnSpc>
            </a:pPr>
            <a:r>
              <a:rPr lang="en-US" altLang="zh-CN" sz="4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ICS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4000" b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Architectures</a:t>
            </a:r>
            <a:endParaRPr lang="en-US" altLang="zh-CN" sz="4000" dirty="0">
              <a:latin typeface="Calibri"/>
              <a:ea typeface="Calibri"/>
              <a:cs typeface="Calibri"/>
            </a:endParaRPr>
          </a:p>
        </p:txBody>
      </p:sp>
      <p:sp>
        <p:nvSpPr>
          <p:cNvPr id="2058" name="Text Box2058"/>
          <p:cNvSpPr txBox="1"/>
          <p:nvPr/>
        </p:nvSpPr>
        <p:spPr>
          <a:xfrm>
            <a:off x="523951" y="2007997"/>
            <a:ext cx="4948733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This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standardized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architecture</a:t>
            </a:r>
            <a:r>
              <a:rPr lang="en-US" altLang="zh-CN" sz="2400" spc="-1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enhances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59" name="Text Box2059"/>
          <p:cNvSpPr txBox="1"/>
          <p:nvPr/>
        </p:nvSpPr>
        <p:spPr>
          <a:xfrm>
            <a:off x="523951" y="2373529"/>
            <a:ext cx="4323298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402"/>
              </a:lnSpc>
            </a:pP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2400" spc="-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through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segmentation</a:t>
            </a:r>
            <a:r>
              <a:rPr lang="en-US" altLang="zh-CN" sz="2400" spc="-2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and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60" name="Text Box2060"/>
          <p:cNvSpPr txBox="1"/>
          <p:nvPr/>
        </p:nvSpPr>
        <p:spPr>
          <a:xfrm>
            <a:off x="523951" y="2739898"/>
            <a:ext cx="5142586" cy="176809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784"/>
              </a:lnSpc>
            </a:pPr>
            <a:r>
              <a:rPr lang="en-US" altLang="zh-CN" sz="2400" spc="-1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controlled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access.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Understanding</a:t>
            </a:r>
            <a:r>
              <a:rPr lang="en-US" altLang="zh-CN" sz="2400" spc="-1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400" spc="54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architectural</a:t>
            </a:r>
            <a:r>
              <a:rPr lang="en-US" altLang="zh-CN" sz="2400" spc="-2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zones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aligning</a:t>
            </a:r>
            <a:r>
              <a:rPr lang="en-US" altLang="zh-CN" sz="2400" spc="-1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servers</a:t>
            </a:r>
            <a:r>
              <a:rPr lang="en-US" altLang="zh-CN" sz="2400" spc="54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accordingly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empowers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organizations</a:t>
            </a:r>
            <a:r>
              <a:rPr lang="en-US" altLang="zh-CN" sz="2400" spc="-1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2400" spc="54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design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</a:t>
            </a:r>
            <a:r>
              <a:rPr lang="en-US" altLang="zh-CN" sz="2400" spc="-2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robust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spc="-1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tailored</a:t>
            </a:r>
            <a:r>
              <a:rPr lang="en-US" altLang="zh-CN" sz="2400" spc="-1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cybersecurity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3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strategy,</a:t>
            </a:r>
            <a:r>
              <a:rPr lang="en-US" altLang="zh-CN" sz="2400" spc="-1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safeguarding</a:t>
            </a:r>
            <a:r>
              <a:rPr lang="en-US" altLang="zh-CN" sz="2400" spc="-2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their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ICS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61" name="Text Box2061"/>
          <p:cNvSpPr txBox="1"/>
          <p:nvPr/>
        </p:nvSpPr>
        <p:spPr>
          <a:xfrm>
            <a:off x="523951" y="4568952"/>
            <a:ext cx="2923337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400"/>
              </a:lnSpc>
            </a:pPr>
            <a:r>
              <a:rPr lang="en-US" altLang="zh-CN" sz="2400" spc="-1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environment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effectively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Image20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Path206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064" name="Image20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6" y="1341120"/>
            <a:ext cx="5580888" cy="45720"/>
          </a:xfrm>
          <a:prstGeom prst="rect">
            <a:avLst/>
          </a:prstGeom>
          <a:noFill/>
        </p:spPr>
      </p:pic>
      <p:pic>
        <p:nvPicPr>
          <p:cNvPr id="2065" name="Image20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776" y="871728"/>
            <a:ext cx="5983224" cy="5114544"/>
          </a:xfrm>
          <a:prstGeom prst="rect">
            <a:avLst/>
          </a:prstGeom>
          <a:noFill/>
        </p:spPr>
      </p:pic>
      <p:sp>
        <p:nvSpPr>
          <p:cNvPr id="2066" name="Text Box2066"/>
          <p:cNvSpPr txBox="1"/>
          <p:nvPr/>
        </p:nvSpPr>
        <p:spPr>
          <a:xfrm>
            <a:off x="294742" y="918870"/>
            <a:ext cx="5550743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998"/>
              </a:lnSpc>
            </a:pPr>
            <a:r>
              <a:rPr lang="en-US" altLang="zh-CN" sz="4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ICS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4000" b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Architectures</a:t>
            </a:r>
            <a:endParaRPr lang="en-US" altLang="zh-CN" sz="4000" dirty="0">
              <a:latin typeface="Calibri"/>
              <a:ea typeface="Calibri"/>
              <a:cs typeface="Calibri"/>
            </a:endParaRPr>
          </a:p>
        </p:txBody>
      </p:sp>
      <p:sp>
        <p:nvSpPr>
          <p:cNvPr id="2067" name="Text Box2067"/>
          <p:cNvSpPr txBox="1"/>
          <p:nvPr/>
        </p:nvSpPr>
        <p:spPr>
          <a:xfrm>
            <a:off x="418490" y="2350669"/>
            <a:ext cx="5386893" cy="14026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761"/>
              </a:lnSpc>
            </a:pP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Achieving</a:t>
            </a:r>
            <a:r>
              <a:rPr lang="en-US" altLang="zh-CN" sz="2400" spc="-2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network</a:t>
            </a:r>
            <a:r>
              <a:rPr lang="en-US" altLang="zh-CN" sz="2400" spc="-1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segmentation</a:t>
            </a:r>
            <a:r>
              <a:rPr lang="en-US" altLang="zh-CN" sz="2400" spc="-1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is</a:t>
            </a:r>
            <a:r>
              <a:rPr lang="en-US" altLang="zh-CN" sz="2400" spc="-2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critical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step</a:t>
            </a:r>
            <a:r>
              <a:rPr lang="en-US" altLang="zh-CN" sz="2400" spc="-1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in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defining</a:t>
            </a:r>
            <a:r>
              <a:rPr lang="en-US" altLang="zh-CN" sz="2400" spc="-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these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architectural</a:t>
            </a:r>
            <a:r>
              <a:rPr lang="en-US" altLang="zh-CN" sz="2400" spc="-2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zones.</a:t>
            </a:r>
            <a:r>
              <a:rPr lang="en-US" altLang="zh-CN" sz="2400" spc="54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Let's</a:t>
            </a:r>
            <a:r>
              <a:rPr lang="en-US" altLang="zh-CN" sz="2400" spc="-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explore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400" spc="-1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specific</a:t>
            </a:r>
            <a:r>
              <a:rPr lang="en-US" altLang="zh-CN" sz="2400" spc="-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zones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within</a:t>
            </a:r>
            <a:r>
              <a:rPr lang="en-US" altLang="zh-CN" sz="2400" spc="-1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this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model: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68" name="Text Box2068"/>
          <p:cNvSpPr txBox="1"/>
          <p:nvPr/>
        </p:nvSpPr>
        <p:spPr>
          <a:xfrm>
            <a:off x="418490" y="4180332"/>
            <a:ext cx="5018837" cy="6705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640"/>
              </a:lnSpc>
            </a:pPr>
            <a:r>
              <a:rPr lang="en-US" altLang="zh-CN" sz="2400" b="1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1.Enterprise</a:t>
            </a:r>
            <a:r>
              <a:rPr lang="en-US" altLang="zh-CN" sz="2400" b="1" spc="-6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2400" b="1" spc="-5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Zone</a:t>
            </a:r>
            <a:r>
              <a:rPr lang="en-US" altLang="zh-CN" sz="2400" b="1" spc="-5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(Level</a:t>
            </a:r>
            <a:r>
              <a:rPr lang="en-US" altLang="zh-CN" sz="2400" b="1" spc="-3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2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4</a:t>
            </a:r>
            <a:r>
              <a:rPr lang="en-US" altLang="zh-CN" sz="2400" b="1" spc="-4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b="1" spc="-5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5)</a:t>
            </a:r>
            <a:r>
              <a:rPr lang="en-US" altLang="zh-CN" sz="2400" b="1" spc="-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2.Manufacturing</a:t>
            </a:r>
            <a:r>
              <a:rPr lang="en-US" altLang="zh-CN" sz="2400" b="1" spc="-7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Zone</a:t>
            </a:r>
            <a:r>
              <a:rPr lang="en-US" altLang="zh-CN" sz="2400" b="1" spc="-5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(Level</a:t>
            </a:r>
            <a:r>
              <a:rPr lang="en-US" altLang="zh-CN" sz="2400" b="1" spc="-4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3)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69" name="Text Box2069"/>
          <p:cNvSpPr txBox="1"/>
          <p:nvPr/>
        </p:nvSpPr>
        <p:spPr>
          <a:xfrm>
            <a:off x="418490" y="4911852"/>
            <a:ext cx="3485693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400"/>
              </a:lnSpc>
            </a:pPr>
            <a:r>
              <a:rPr lang="en-US" altLang="zh-CN" sz="2400" b="1" spc="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3.Cell</a:t>
            </a:r>
            <a:r>
              <a:rPr lang="en-US" altLang="zh-CN" sz="2400" b="1" spc="-4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2400" b="1" spc="-6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Zone</a:t>
            </a:r>
            <a:r>
              <a:rPr lang="en-US" altLang="zh-CN" sz="2400" b="1" spc="-5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(Level</a:t>
            </a:r>
            <a:r>
              <a:rPr lang="en-US" altLang="zh-CN" sz="2400" b="1" spc="-3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b="1" spc="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2)</a:t>
            </a:r>
            <a:endParaRPr lang="en-US" altLang="zh-CN" sz="2400" dirty="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Image20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Image20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072" name="Path2072"/>
          <p:cNvSpPr/>
          <p:nvPr/>
        </p:nvSpPr>
        <p:spPr>
          <a:xfrm>
            <a:off x="4286250" y="2344674"/>
            <a:ext cx="4800600" cy="557784"/>
          </a:xfrm>
          <a:custGeom>
            <a:avLst/>
            <a:gdLst/>
            <a:ahLst/>
            <a:cxnLst/>
            <a:rect l="l" t="t" r="r" b="b"/>
            <a:pathLst>
              <a:path w="4800600" h="557784">
                <a:moveTo>
                  <a:pt x="57150" y="500634"/>
                </a:moveTo>
                <a:lnTo>
                  <a:pt x="4743450" y="500634"/>
                </a:lnTo>
                <a:lnTo>
                  <a:pt x="4743450" y="57150"/>
                </a:lnTo>
                <a:lnTo>
                  <a:pt x="57150" y="57150"/>
                </a:lnTo>
                <a:lnTo>
                  <a:pt x="57150" y="50063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2073" name="Path2073"/>
          <p:cNvSpPr/>
          <p:nvPr/>
        </p:nvSpPr>
        <p:spPr>
          <a:xfrm>
            <a:off x="4286250" y="32766"/>
            <a:ext cx="4800600" cy="557784"/>
          </a:xfrm>
          <a:custGeom>
            <a:avLst/>
            <a:gdLst/>
            <a:ahLst/>
            <a:cxnLst/>
            <a:rect l="l" t="t" r="r" b="b"/>
            <a:pathLst>
              <a:path w="4800600" h="557784">
                <a:moveTo>
                  <a:pt x="57150" y="500634"/>
                </a:moveTo>
                <a:lnTo>
                  <a:pt x="4743450" y="500634"/>
                </a:lnTo>
                <a:lnTo>
                  <a:pt x="4743450" y="57150"/>
                </a:lnTo>
                <a:lnTo>
                  <a:pt x="57150" y="57150"/>
                </a:lnTo>
                <a:lnTo>
                  <a:pt x="57150" y="50063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Path207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75" name="Image20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88" y="1819656"/>
            <a:ext cx="5580888" cy="45720"/>
          </a:xfrm>
          <a:prstGeom prst="rect">
            <a:avLst/>
          </a:prstGeom>
          <a:noFill/>
        </p:spPr>
      </p:pic>
      <p:pic>
        <p:nvPicPr>
          <p:cNvPr id="2076" name="Image20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" y="1071372"/>
            <a:ext cx="5516880" cy="4715256"/>
          </a:xfrm>
          <a:prstGeom prst="rect">
            <a:avLst/>
          </a:prstGeom>
          <a:noFill/>
        </p:spPr>
      </p:pic>
      <p:sp>
        <p:nvSpPr>
          <p:cNvPr id="2077" name="Text Box2077"/>
          <p:cNvSpPr txBox="1"/>
          <p:nvPr/>
        </p:nvSpPr>
        <p:spPr>
          <a:xfrm>
            <a:off x="6244082" y="1397635"/>
            <a:ext cx="5550480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ICS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4000" b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Architectures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2078" name="Text Box2078"/>
          <p:cNvSpPr txBox="1"/>
          <p:nvPr/>
        </p:nvSpPr>
        <p:spPr>
          <a:xfrm>
            <a:off x="6493129" y="2362861"/>
            <a:ext cx="5176115" cy="21344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801"/>
              </a:lnSpc>
            </a:pPr>
            <a:r>
              <a:rPr lang="en-US" altLang="zh-CN" sz="2400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Adopting</a:t>
            </a:r>
            <a:r>
              <a:rPr lang="en-US" altLang="zh-CN" sz="2400" spc="-1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this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recommended</a:t>
            </a:r>
            <a:r>
              <a:rPr lang="en-US" altLang="zh-CN" sz="2400" spc="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architecture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design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provides</a:t>
            </a:r>
            <a:r>
              <a:rPr lang="en-US" altLang="zh-CN" sz="2400" spc="-2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heightened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3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clear</a:t>
            </a:r>
            <a:r>
              <a:rPr lang="en-US" altLang="zh-CN" sz="2400" spc="-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visual</a:t>
            </a:r>
            <a:r>
              <a:rPr lang="en-US" altLang="zh-CN" sz="2400" spc="-2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representation</a:t>
            </a:r>
            <a:r>
              <a:rPr lang="en-US" altLang="zh-CN" sz="2400" spc="-1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9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for</a:t>
            </a:r>
            <a:r>
              <a:rPr lang="en-US" altLang="zh-CN" sz="2400" spc="-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both</a:t>
            </a:r>
            <a:r>
              <a:rPr lang="en-US" altLang="zh-CN" sz="2400" spc="54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designers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spc="-1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engineers.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It</a:t>
            </a:r>
            <a:r>
              <a:rPr lang="en-US" altLang="zh-CN" sz="2400" spc="-1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facilitates</a:t>
            </a:r>
            <a:r>
              <a:rPr lang="en-US" altLang="zh-CN" sz="2400" spc="-3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implementation</a:t>
            </a:r>
            <a:r>
              <a:rPr lang="en-US" altLang="zh-CN" sz="2400" spc="-2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multiple</a:t>
            </a:r>
            <a:r>
              <a:rPr lang="en-US" altLang="zh-CN" sz="2400" spc="-1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21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layers</a:t>
            </a:r>
            <a:r>
              <a:rPr lang="en-US" altLang="zh-CN" sz="2400" spc="-18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2400" spc="54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cybersecurity,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ensuring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1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robust</a:t>
            </a:r>
            <a:r>
              <a:rPr lang="en-US" altLang="zh-CN" sz="2400" spc="-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protection</a:t>
            </a:r>
            <a:endParaRPr lang="en-US" altLang="zh-CN" sz="2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79" name="Text Box2079"/>
          <p:cNvSpPr txBox="1"/>
          <p:nvPr/>
        </p:nvSpPr>
        <p:spPr>
          <a:xfrm>
            <a:off x="6493129" y="4558284"/>
            <a:ext cx="5101133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while</a:t>
            </a:r>
            <a:r>
              <a:rPr lang="en-US" altLang="zh-CN" sz="2400" spc="-14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accommodating</a:t>
            </a:r>
            <a:r>
              <a:rPr lang="en-US" altLang="zh-CN" sz="2400" spc="1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various</a:t>
            </a:r>
            <a:r>
              <a:rPr lang="en-US" altLang="zh-CN" sz="2400" spc="-2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technology</a:t>
            </a:r>
            <a:endParaRPr lang="en-US" altLang="zh-CN" sz="2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80" name="Text Box2080"/>
          <p:cNvSpPr txBox="1"/>
          <p:nvPr/>
        </p:nvSpPr>
        <p:spPr>
          <a:xfrm>
            <a:off x="6493129" y="4924044"/>
            <a:ext cx="4292803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-5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components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400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 Light"/>
                <a:ea typeface="Calibri Light"/>
                <a:cs typeface="Calibri Light"/>
              </a:rPr>
              <a:t>interconnections.</a:t>
            </a:r>
            <a:endParaRPr lang="en-US" altLang="zh-CN" sz="2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Path208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082" name="Group2082"/>
          <p:cNvGrpSpPr/>
          <p:nvPr/>
        </p:nvGrpSpPr>
        <p:grpSpPr>
          <a:xfrm>
            <a:off x="2097479" y="832305"/>
            <a:ext cx="1556057" cy="5193440"/>
            <a:chOff x="2097479" y="832305"/>
            <a:chExt cx="1556057" cy="5193440"/>
          </a:xfrm>
        </p:grpSpPr>
        <p:sp>
          <p:nvSpPr>
            <p:cNvPr id="2083" name="Path2083"/>
            <p:cNvSpPr/>
            <p:nvPr/>
          </p:nvSpPr>
          <p:spPr>
            <a:xfrm>
              <a:off x="2097479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5" y="1442138"/>
                    <a:pt x="1457505" y="3751253"/>
                    <a:pt x="33200" y="5175468"/>
                  </a:cubicBezTo>
                  <a:lnTo>
                    <a:pt x="17960" y="5160191"/>
                  </a:lnTo>
                  <a:cubicBezTo>
                    <a:pt x="1433756" y="3744394"/>
                    <a:pt x="1433756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084" name="Path2084"/>
            <p:cNvSpPr/>
            <p:nvPr/>
          </p:nvSpPr>
          <p:spPr>
            <a:xfrm>
              <a:off x="2121408" y="1031748"/>
              <a:ext cx="1042416" cy="1042416"/>
            </a:xfrm>
            <a:custGeom>
              <a:avLst/>
              <a:gdLst/>
              <a:ahLst/>
              <a:cxnLst/>
              <a:rect l="l" t="t" r="r" b="b"/>
              <a:pathLst>
                <a:path w="1042416" h="1042416">
                  <a:moveTo>
                    <a:pt x="0" y="521208"/>
                  </a:moveTo>
                  <a:cubicBezTo>
                    <a:pt x="0" y="233299"/>
                    <a:pt x="233299" y="0"/>
                    <a:pt x="521208" y="0"/>
                  </a:cubicBezTo>
                  <a:cubicBezTo>
                    <a:pt x="809117" y="0"/>
                    <a:pt x="1042416" y="233299"/>
                    <a:pt x="1042416" y="521208"/>
                  </a:cubicBezTo>
                  <a:cubicBezTo>
                    <a:pt x="1042416" y="809117"/>
                    <a:pt x="809117" y="1042416"/>
                    <a:pt x="521208" y="1042416"/>
                  </a:cubicBezTo>
                  <a:cubicBezTo>
                    <a:pt x="233299" y="1042416"/>
                    <a:pt x="0" y="809117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085" name="Path2085"/>
            <p:cNvSpPr/>
            <p:nvPr/>
          </p:nvSpPr>
          <p:spPr>
            <a:xfrm>
              <a:off x="2108708" y="1019048"/>
              <a:ext cx="1067816" cy="1067816"/>
            </a:xfrm>
            <a:custGeom>
              <a:avLst/>
              <a:gdLst/>
              <a:ahLst/>
              <a:cxnLst/>
              <a:rect l="l" t="t" r="r" b="b"/>
              <a:pathLst>
                <a:path w="1067816" h="1067816">
                  <a:moveTo>
                    <a:pt x="12700" y="533908"/>
                  </a:moveTo>
                  <a:cubicBezTo>
                    <a:pt x="12700" y="245999"/>
                    <a:pt x="245999" y="12700"/>
                    <a:pt x="533908" y="12700"/>
                  </a:cubicBezTo>
                  <a:cubicBezTo>
                    <a:pt x="821817" y="12700"/>
                    <a:pt x="1055116" y="245999"/>
                    <a:pt x="1055116" y="533908"/>
                  </a:cubicBezTo>
                  <a:cubicBezTo>
                    <a:pt x="1055116" y="821817"/>
                    <a:pt x="821817" y="1055116"/>
                    <a:pt x="533908" y="1055116"/>
                  </a:cubicBezTo>
                  <a:cubicBezTo>
                    <a:pt x="245999" y="1055116"/>
                    <a:pt x="12700" y="821817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086" name="Path2086"/>
            <p:cNvSpPr/>
            <p:nvPr/>
          </p:nvSpPr>
          <p:spPr>
            <a:xfrm>
              <a:off x="2599944" y="2282952"/>
              <a:ext cx="1040892" cy="1042416"/>
            </a:xfrm>
            <a:custGeom>
              <a:avLst/>
              <a:gdLst/>
              <a:ahLst/>
              <a:cxnLst/>
              <a:rect l="l" t="t" r="r" b="b"/>
              <a:pathLst>
                <a:path w="1040892" h="1042416">
                  <a:moveTo>
                    <a:pt x="0" y="521208"/>
                  </a:moveTo>
                  <a:cubicBezTo>
                    <a:pt x="0" y="233299"/>
                    <a:pt x="233045" y="0"/>
                    <a:pt x="520446" y="0"/>
                  </a:cubicBezTo>
                  <a:cubicBezTo>
                    <a:pt x="807847" y="0"/>
                    <a:pt x="1040892" y="233299"/>
                    <a:pt x="1040892" y="521208"/>
                  </a:cubicBezTo>
                  <a:cubicBezTo>
                    <a:pt x="1040892" y="809117"/>
                    <a:pt x="807847" y="1042416"/>
                    <a:pt x="520446" y="1042416"/>
                  </a:cubicBezTo>
                  <a:cubicBezTo>
                    <a:pt x="233045" y="1042416"/>
                    <a:pt x="0" y="809117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087" name="Path2087"/>
            <p:cNvSpPr/>
            <p:nvPr/>
          </p:nvSpPr>
          <p:spPr>
            <a:xfrm>
              <a:off x="2587244" y="2270252"/>
              <a:ext cx="1066292" cy="1067816"/>
            </a:xfrm>
            <a:custGeom>
              <a:avLst/>
              <a:gdLst/>
              <a:ahLst/>
              <a:cxnLst/>
              <a:rect l="l" t="t" r="r" b="b"/>
              <a:pathLst>
                <a:path w="1066292" h="1067816">
                  <a:moveTo>
                    <a:pt x="12700" y="533908"/>
                  </a:moveTo>
                  <a:cubicBezTo>
                    <a:pt x="12700" y="245999"/>
                    <a:pt x="245745" y="12700"/>
                    <a:pt x="533146" y="12700"/>
                  </a:cubicBezTo>
                  <a:cubicBezTo>
                    <a:pt x="820547" y="12700"/>
                    <a:pt x="1053592" y="245999"/>
                    <a:pt x="1053592" y="533908"/>
                  </a:cubicBezTo>
                  <a:cubicBezTo>
                    <a:pt x="1053592" y="821817"/>
                    <a:pt x="820547" y="1055116"/>
                    <a:pt x="533146" y="1055116"/>
                  </a:cubicBezTo>
                  <a:cubicBezTo>
                    <a:pt x="245745" y="1055116"/>
                    <a:pt x="12700" y="821817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088" name="Path2088"/>
            <p:cNvSpPr/>
            <p:nvPr/>
          </p:nvSpPr>
          <p:spPr>
            <a:xfrm>
              <a:off x="2599944" y="3532632"/>
              <a:ext cx="1040892" cy="1042416"/>
            </a:xfrm>
            <a:custGeom>
              <a:avLst/>
              <a:gdLst/>
              <a:ahLst/>
              <a:cxnLst/>
              <a:rect l="l" t="t" r="r" b="b"/>
              <a:pathLst>
                <a:path w="1040892" h="1042416">
                  <a:moveTo>
                    <a:pt x="0" y="521208"/>
                  </a:moveTo>
                  <a:cubicBezTo>
                    <a:pt x="0" y="233299"/>
                    <a:pt x="233045" y="0"/>
                    <a:pt x="520446" y="0"/>
                  </a:cubicBezTo>
                  <a:cubicBezTo>
                    <a:pt x="807847" y="0"/>
                    <a:pt x="1040892" y="233299"/>
                    <a:pt x="1040892" y="521208"/>
                  </a:cubicBezTo>
                  <a:cubicBezTo>
                    <a:pt x="1040892" y="809117"/>
                    <a:pt x="807847" y="1042416"/>
                    <a:pt x="520446" y="1042416"/>
                  </a:cubicBezTo>
                  <a:cubicBezTo>
                    <a:pt x="233045" y="1042416"/>
                    <a:pt x="0" y="809117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089" name="Path2089"/>
            <p:cNvSpPr/>
            <p:nvPr/>
          </p:nvSpPr>
          <p:spPr>
            <a:xfrm>
              <a:off x="2587244" y="3519932"/>
              <a:ext cx="1066292" cy="1067816"/>
            </a:xfrm>
            <a:custGeom>
              <a:avLst/>
              <a:gdLst/>
              <a:ahLst/>
              <a:cxnLst/>
              <a:rect l="l" t="t" r="r" b="b"/>
              <a:pathLst>
                <a:path w="1066292" h="1067816">
                  <a:moveTo>
                    <a:pt x="12700" y="533908"/>
                  </a:moveTo>
                  <a:cubicBezTo>
                    <a:pt x="12700" y="245999"/>
                    <a:pt x="245745" y="12700"/>
                    <a:pt x="533146" y="12700"/>
                  </a:cubicBezTo>
                  <a:cubicBezTo>
                    <a:pt x="820547" y="12700"/>
                    <a:pt x="1053592" y="245999"/>
                    <a:pt x="1053592" y="533908"/>
                  </a:cubicBezTo>
                  <a:cubicBezTo>
                    <a:pt x="1053592" y="821817"/>
                    <a:pt x="820547" y="1055116"/>
                    <a:pt x="533146" y="1055116"/>
                  </a:cubicBezTo>
                  <a:cubicBezTo>
                    <a:pt x="245745" y="1055116"/>
                    <a:pt x="12700" y="821817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090" name="Path2090"/>
            <p:cNvSpPr/>
            <p:nvPr/>
          </p:nvSpPr>
          <p:spPr>
            <a:xfrm>
              <a:off x="2121408" y="4783836"/>
              <a:ext cx="1042416" cy="1042416"/>
            </a:xfrm>
            <a:custGeom>
              <a:avLst/>
              <a:gdLst/>
              <a:ahLst/>
              <a:cxnLst/>
              <a:rect l="l" t="t" r="r" b="b"/>
              <a:pathLst>
                <a:path w="1042416" h="1042416">
                  <a:moveTo>
                    <a:pt x="0" y="521208"/>
                  </a:moveTo>
                  <a:cubicBezTo>
                    <a:pt x="0" y="233299"/>
                    <a:pt x="233299" y="0"/>
                    <a:pt x="521208" y="0"/>
                  </a:cubicBezTo>
                  <a:cubicBezTo>
                    <a:pt x="809117" y="0"/>
                    <a:pt x="1042416" y="233299"/>
                    <a:pt x="1042416" y="521208"/>
                  </a:cubicBezTo>
                  <a:cubicBezTo>
                    <a:pt x="1042416" y="809066"/>
                    <a:pt x="809117" y="1042416"/>
                    <a:pt x="521208" y="1042416"/>
                  </a:cubicBezTo>
                  <a:cubicBezTo>
                    <a:pt x="233299" y="1042416"/>
                    <a:pt x="0" y="809066"/>
                    <a:pt x="0" y="52120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091" name="Path2091"/>
            <p:cNvSpPr/>
            <p:nvPr/>
          </p:nvSpPr>
          <p:spPr>
            <a:xfrm>
              <a:off x="2108708" y="4771136"/>
              <a:ext cx="1067816" cy="1067816"/>
            </a:xfrm>
            <a:custGeom>
              <a:avLst/>
              <a:gdLst/>
              <a:ahLst/>
              <a:cxnLst/>
              <a:rect l="l" t="t" r="r" b="b"/>
              <a:pathLst>
                <a:path w="1067816" h="1067816">
                  <a:moveTo>
                    <a:pt x="12700" y="533908"/>
                  </a:moveTo>
                  <a:cubicBezTo>
                    <a:pt x="12700" y="245999"/>
                    <a:pt x="245999" y="12700"/>
                    <a:pt x="533908" y="12700"/>
                  </a:cubicBezTo>
                  <a:cubicBezTo>
                    <a:pt x="821817" y="12700"/>
                    <a:pt x="1055116" y="245999"/>
                    <a:pt x="1055116" y="533908"/>
                  </a:cubicBezTo>
                  <a:cubicBezTo>
                    <a:pt x="1055116" y="821766"/>
                    <a:pt x="821817" y="1055116"/>
                    <a:pt x="533908" y="1055116"/>
                  </a:cubicBezTo>
                  <a:cubicBezTo>
                    <a:pt x="245999" y="1055116"/>
                    <a:pt x="12700" y="821766"/>
                    <a:pt x="12700" y="53390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2092" name="Text Box2092"/>
          <p:cNvSpPr txBox="1"/>
          <p:nvPr/>
        </p:nvSpPr>
        <p:spPr>
          <a:xfrm>
            <a:off x="2629916" y="1124204"/>
            <a:ext cx="7465568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37"/>
              </a:lnSpc>
            </a:pPr>
            <a:endParaRPr/>
          </a:p>
          <a:p>
            <a:pPr marL="674751" marR="278061" algn="l" rtl="0">
              <a:lnSpc>
                <a:spcPts val="2208"/>
              </a:lnSpc>
            </a:pP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integration</a:t>
            </a:r>
            <a:r>
              <a:rPr lang="en-US" altLang="zh-CN" sz="21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1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brings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challenges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increased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attack</a:t>
            </a:r>
            <a:r>
              <a:rPr lang="en-US" altLang="zh-CN" sz="21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surface.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2093" name="Text Box2093"/>
          <p:cNvSpPr txBox="1"/>
          <p:nvPr/>
        </p:nvSpPr>
        <p:spPr>
          <a:xfrm>
            <a:off x="3108452" y="2373884"/>
            <a:ext cx="6987032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47"/>
              </a:lnSpc>
            </a:pPr>
            <a:endParaRPr/>
          </a:p>
          <a:p>
            <a:pPr marL="674116" marR="168207" algn="l" rtl="0">
              <a:lnSpc>
                <a:spcPts val="2208"/>
              </a:lnSpc>
            </a:pPr>
            <a:r>
              <a:rPr lang="en-US" altLang="zh-CN" sz="21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Factors</a:t>
            </a:r>
            <a:r>
              <a:rPr lang="en-US" altLang="zh-CN" sz="21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like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reliance,</a:t>
            </a:r>
            <a:r>
              <a:rPr lang="en-US" altLang="zh-CN" sz="21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connectivity,</a:t>
            </a:r>
            <a:r>
              <a:rPr lang="en-US" altLang="zh-CN" sz="21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vulnerable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tech,</a:t>
            </a:r>
            <a:r>
              <a:rPr lang="en-US" altLang="zh-CN" sz="21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21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limitations</a:t>
            </a:r>
            <a:r>
              <a:rPr lang="en-US" altLang="zh-CN" sz="2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contribute</a:t>
            </a:r>
            <a:r>
              <a:rPr lang="en-US" altLang="zh-CN" sz="21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issues.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2094" name="Text Box2094"/>
          <p:cNvSpPr txBox="1"/>
          <p:nvPr/>
        </p:nvSpPr>
        <p:spPr>
          <a:xfrm>
            <a:off x="3108452" y="3625088"/>
            <a:ext cx="6987032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44"/>
              </a:lnSpc>
            </a:pPr>
            <a:endParaRPr/>
          </a:p>
          <a:p>
            <a:pPr marL="674116" marR="718407" algn="l" rtl="0">
              <a:lnSpc>
                <a:spcPts val="2208"/>
              </a:lnSpc>
            </a:pPr>
            <a:r>
              <a:rPr lang="en-US" altLang="zh-CN" sz="21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Solutions:</a:t>
            </a:r>
            <a:r>
              <a:rPr lang="en-US" altLang="zh-CN" sz="21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recommended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architectures,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clear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zones,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segmentation,</a:t>
            </a:r>
            <a:r>
              <a:rPr lang="en-US" altLang="zh-CN" sz="21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DMZs.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2095" name="Text Box2095"/>
          <p:cNvSpPr txBox="1"/>
          <p:nvPr/>
        </p:nvSpPr>
        <p:spPr>
          <a:xfrm>
            <a:off x="2629916" y="4874768"/>
            <a:ext cx="7465568" cy="85902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54"/>
              </a:lnSpc>
            </a:pPr>
            <a:endParaRPr/>
          </a:p>
          <a:p>
            <a:pPr marL="674751" marR="226855" algn="l" rtl="0">
              <a:lnSpc>
                <a:spcPts val="2208"/>
              </a:lnSpc>
            </a:pP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Enhancing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2100" spc="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requires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staying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informed,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implementing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robust</a:t>
            </a:r>
            <a:r>
              <a:rPr lang="en-US" altLang="zh-CN" sz="21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measures,</a:t>
            </a:r>
            <a:r>
              <a:rPr lang="en-US" altLang="zh-CN" sz="21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constant</a:t>
            </a:r>
            <a:r>
              <a:rPr lang="en-US" altLang="zh-CN" sz="2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improvement.</a:t>
            </a:r>
            <a:endParaRPr lang="en-US" altLang="zh-CN" sz="2100">
              <a:latin typeface="Calibri"/>
              <a:ea typeface="Calibri"/>
              <a:cs typeface="Calibri"/>
            </a:endParaRPr>
          </a:p>
        </p:txBody>
      </p:sp>
      <p:sp>
        <p:nvSpPr>
          <p:cNvPr id="2096" name="Text Box2096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2097" name="Text Box2097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Path181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1816" name="Image18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grpSp>
        <p:nvGrpSpPr>
          <p:cNvPr id="1817" name="Group1817"/>
          <p:cNvGrpSpPr/>
          <p:nvPr/>
        </p:nvGrpSpPr>
        <p:grpSpPr>
          <a:xfrm>
            <a:off x="4931664" y="1402080"/>
            <a:ext cx="6208776" cy="4053840"/>
            <a:chOff x="4931664" y="1402080"/>
            <a:chExt cx="6208776" cy="4053840"/>
          </a:xfrm>
        </p:grpSpPr>
        <p:pic>
          <p:nvPicPr>
            <p:cNvPr id="1818" name="Image18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5412" y="1888363"/>
              <a:ext cx="382143" cy="103378"/>
            </a:xfrm>
            <a:prstGeom prst="rect">
              <a:avLst/>
            </a:prstGeom>
            <a:noFill/>
          </p:spPr>
        </p:pic>
        <p:pic>
          <p:nvPicPr>
            <p:cNvPr id="1819" name="Image18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2164" y="1888363"/>
              <a:ext cx="382144" cy="103378"/>
            </a:xfrm>
            <a:prstGeom prst="rect">
              <a:avLst/>
            </a:prstGeom>
            <a:noFill/>
          </p:spPr>
        </p:pic>
        <p:pic>
          <p:nvPicPr>
            <p:cNvPr id="1820" name="Image18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9940" y="1402080"/>
              <a:ext cx="1793748" cy="1075944"/>
            </a:xfrm>
            <a:prstGeom prst="rect">
              <a:avLst/>
            </a:prstGeom>
            <a:noFill/>
          </p:spPr>
        </p:pic>
        <p:pic>
          <p:nvPicPr>
            <p:cNvPr id="1821" name="Image18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7611" y="2476500"/>
              <a:ext cx="4472051" cy="382143"/>
            </a:xfrm>
            <a:prstGeom prst="rect">
              <a:avLst/>
            </a:prstGeom>
            <a:noFill/>
          </p:spPr>
        </p:pic>
        <p:pic>
          <p:nvPicPr>
            <p:cNvPr id="1822" name="Image18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6692" y="1402080"/>
              <a:ext cx="1793748" cy="1075944"/>
            </a:xfrm>
            <a:prstGeom prst="rect">
              <a:avLst/>
            </a:prstGeom>
            <a:noFill/>
          </p:spPr>
        </p:pic>
        <p:pic>
          <p:nvPicPr>
            <p:cNvPr id="1823" name="Image18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25412" y="3377311"/>
              <a:ext cx="382143" cy="103378"/>
            </a:xfrm>
            <a:prstGeom prst="rect">
              <a:avLst/>
            </a:prstGeom>
            <a:noFill/>
          </p:spPr>
        </p:pic>
        <p:pic>
          <p:nvPicPr>
            <p:cNvPr id="1824" name="Image18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31664" y="2891028"/>
              <a:ext cx="1795272" cy="1075944"/>
            </a:xfrm>
            <a:prstGeom prst="rect">
              <a:avLst/>
            </a:prstGeom>
            <a:noFill/>
          </p:spPr>
        </p:pic>
        <p:pic>
          <p:nvPicPr>
            <p:cNvPr id="1825" name="Image18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32164" y="3377311"/>
              <a:ext cx="382144" cy="103378"/>
            </a:xfrm>
            <a:prstGeom prst="rect">
              <a:avLst/>
            </a:prstGeom>
            <a:noFill/>
          </p:spPr>
        </p:pic>
        <p:pic>
          <p:nvPicPr>
            <p:cNvPr id="1826" name="Image18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39940" y="2891028"/>
              <a:ext cx="1793748" cy="1075944"/>
            </a:xfrm>
            <a:prstGeom prst="rect">
              <a:avLst/>
            </a:prstGeom>
            <a:noFill/>
          </p:spPr>
        </p:pic>
        <p:pic>
          <p:nvPicPr>
            <p:cNvPr id="1827" name="Image18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77611" y="3965448"/>
              <a:ext cx="4472051" cy="382143"/>
            </a:xfrm>
            <a:prstGeom prst="rect">
              <a:avLst/>
            </a:prstGeom>
            <a:noFill/>
          </p:spPr>
        </p:pic>
        <p:pic>
          <p:nvPicPr>
            <p:cNvPr id="1828" name="Image18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46692" y="2891028"/>
              <a:ext cx="1793748" cy="1075944"/>
            </a:xfrm>
            <a:prstGeom prst="rect">
              <a:avLst/>
            </a:prstGeom>
            <a:noFill/>
          </p:spPr>
        </p:pic>
        <p:pic>
          <p:nvPicPr>
            <p:cNvPr id="1829" name="Image18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31664" y="4379976"/>
              <a:ext cx="1795272" cy="1075944"/>
            </a:xfrm>
            <a:prstGeom prst="rect">
              <a:avLst/>
            </a:prstGeom>
            <a:noFill/>
          </p:spPr>
        </p:pic>
      </p:grpSp>
      <p:sp>
        <p:nvSpPr>
          <p:cNvPr id="1830" name="Text Box1830"/>
          <p:cNvSpPr txBox="1"/>
          <p:nvPr/>
        </p:nvSpPr>
        <p:spPr>
          <a:xfrm>
            <a:off x="4931664" y="1402080"/>
            <a:ext cx="1795272" cy="1075944"/>
          </a:xfrm>
          <a:prstGeom prst="rect">
            <a:avLst/>
          </a:prstGeom>
          <a:solidFill>
            <a:srgbClr val="4472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064"/>
              </a:lnSpc>
            </a:pPr>
            <a:endParaRPr dirty="0"/>
          </a:p>
          <a:p>
            <a:pPr marL="441325" algn="l" rtl="0">
              <a:lnSpc>
                <a:spcPts val="1500"/>
              </a:lnSpc>
            </a:pPr>
            <a:r>
              <a:rPr lang="en-US" altLang="zh-CN" sz="15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Heightened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  <a:p>
            <a:pPr marL="441325" algn="l" rtl="0">
              <a:lnSpc>
                <a:spcPts val="1500"/>
              </a:lnSpc>
              <a:spcBef>
                <a:spcPts val="144"/>
              </a:spcBef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  <a:p>
            <a:pPr marL="252349" algn="l" rtl="0">
              <a:lnSpc>
                <a:spcPts val="1500"/>
              </a:lnSpc>
              <a:spcBef>
                <a:spcPts val="144"/>
              </a:spcBef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  <a:p>
            <a:pPr marL="264541" algn="l" rtl="0">
              <a:lnSpc>
                <a:spcPts val="1500"/>
              </a:lnSpc>
              <a:spcBef>
                <a:spcPts val="156"/>
              </a:spcBef>
            </a:pPr>
            <a:r>
              <a:rPr lang="en-US" altLang="zh-CN" sz="15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500" b="1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1" name="Text Box1831"/>
          <p:cNvSpPr txBox="1"/>
          <p:nvPr/>
        </p:nvSpPr>
        <p:spPr>
          <a:xfrm>
            <a:off x="396240" y="2640584"/>
            <a:ext cx="2936895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996"/>
              </a:lnSpc>
            </a:pPr>
            <a:r>
              <a:rPr lang="en-US" altLang="zh-CN" sz="4000" b="1" spc="-10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Contemporary</a:t>
            </a:r>
            <a:endParaRPr lang="en-US" altLang="zh-CN" sz="4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32" name="Text Box1832"/>
          <p:cNvSpPr txBox="1"/>
          <p:nvPr/>
        </p:nvSpPr>
        <p:spPr>
          <a:xfrm>
            <a:off x="396240" y="3189478"/>
            <a:ext cx="3055647" cy="5074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996"/>
              </a:lnSpc>
            </a:pPr>
            <a:r>
              <a:rPr lang="en-US" altLang="zh-CN" sz="4000" b="1" spc="-14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4000" b="1" spc="-59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000" b="1" spc="-21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System</a:t>
            </a:r>
            <a:endParaRPr lang="en-US" altLang="zh-CN" sz="4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33" name="Text Box1833"/>
          <p:cNvSpPr txBox="1"/>
          <p:nvPr/>
        </p:nvSpPr>
        <p:spPr>
          <a:xfrm>
            <a:off x="396240" y="3738118"/>
            <a:ext cx="2714613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996"/>
              </a:lnSpc>
            </a:pPr>
            <a:r>
              <a:rPr lang="en-US" altLang="zh-CN" sz="4000" b="1" spc="-11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Architectures</a:t>
            </a:r>
            <a:endParaRPr lang="en-US" altLang="zh-CN" sz="4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34" name="Text Box1834"/>
          <p:cNvSpPr txBox="1"/>
          <p:nvPr/>
        </p:nvSpPr>
        <p:spPr>
          <a:xfrm>
            <a:off x="5324221" y="3131312"/>
            <a:ext cx="1047941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Absence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5" name="Text Box1835"/>
          <p:cNvSpPr txBox="1"/>
          <p:nvPr/>
        </p:nvSpPr>
        <p:spPr>
          <a:xfrm>
            <a:off x="5148961" y="3339871"/>
            <a:ext cx="1401782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2"/>
              </a:lnSpc>
            </a:pP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Case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6" name="Text Box1836"/>
          <p:cNvSpPr txBox="1"/>
          <p:nvPr/>
        </p:nvSpPr>
        <p:spPr>
          <a:xfrm>
            <a:off x="5292218" y="3549142"/>
            <a:ext cx="1114615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7" name="Text Box1837"/>
          <p:cNvSpPr txBox="1"/>
          <p:nvPr/>
        </p:nvSpPr>
        <p:spPr>
          <a:xfrm>
            <a:off x="7356348" y="1641729"/>
            <a:ext cx="1398080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Insecure</a:t>
            </a:r>
            <a:r>
              <a:rPr lang="en-US" altLang="zh-CN" sz="1500" b="1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External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8" name="Text Box1838"/>
          <p:cNvSpPr txBox="1"/>
          <p:nvPr/>
        </p:nvSpPr>
        <p:spPr>
          <a:xfrm>
            <a:off x="7694676" y="1850517"/>
            <a:ext cx="723900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39" name="Text Box1839"/>
          <p:cNvSpPr txBox="1"/>
          <p:nvPr/>
        </p:nvSpPr>
        <p:spPr>
          <a:xfrm>
            <a:off x="7543800" y="2059076"/>
            <a:ext cx="1026470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2"/>
              </a:lnSpc>
            </a:pPr>
            <a:r>
              <a:rPr lang="en-US" altLang="zh-CN" sz="15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0" name="Text Box1840"/>
          <p:cNvSpPr txBox="1"/>
          <p:nvPr/>
        </p:nvSpPr>
        <p:spPr>
          <a:xfrm>
            <a:off x="7304532" y="3131312"/>
            <a:ext cx="1502092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1" name="Text Box1841"/>
          <p:cNvSpPr txBox="1"/>
          <p:nvPr/>
        </p:nvSpPr>
        <p:spPr>
          <a:xfrm>
            <a:off x="7441693" y="3339871"/>
            <a:ext cx="1228721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2"/>
              </a:lnSpc>
            </a:pPr>
            <a:r>
              <a:rPr lang="en-US" altLang="zh-CN" sz="15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5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2" name="Text Box1842"/>
          <p:cNvSpPr txBox="1"/>
          <p:nvPr/>
        </p:nvSpPr>
        <p:spPr>
          <a:xfrm>
            <a:off x="7528560" y="3549142"/>
            <a:ext cx="1055752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3" name="Text Box1843"/>
          <p:cNvSpPr txBox="1"/>
          <p:nvPr/>
        </p:nvSpPr>
        <p:spPr>
          <a:xfrm>
            <a:off x="9734042" y="1537208"/>
            <a:ext cx="1056894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1500" b="1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4" name="Text Box1844"/>
          <p:cNvSpPr txBox="1"/>
          <p:nvPr/>
        </p:nvSpPr>
        <p:spPr>
          <a:xfrm>
            <a:off x="9534398" y="1745996"/>
            <a:ext cx="1457326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5" name="Text Box1845"/>
          <p:cNvSpPr txBox="1"/>
          <p:nvPr/>
        </p:nvSpPr>
        <p:spPr>
          <a:xfrm>
            <a:off x="9968738" y="1954784"/>
            <a:ext cx="589598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6" name="Text Box1846"/>
          <p:cNvSpPr txBox="1"/>
          <p:nvPr/>
        </p:nvSpPr>
        <p:spPr>
          <a:xfrm>
            <a:off x="9674606" y="2165096"/>
            <a:ext cx="1176910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Vulnerabilities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7" name="Text Box1847"/>
          <p:cNvSpPr txBox="1"/>
          <p:nvPr/>
        </p:nvSpPr>
        <p:spPr>
          <a:xfrm>
            <a:off x="9453626" y="3131312"/>
            <a:ext cx="1620394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Inadequate</a:t>
            </a:r>
            <a:r>
              <a:rPr lang="en-US" altLang="zh-CN" sz="1500" b="1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8" name="Text Box1848"/>
          <p:cNvSpPr txBox="1"/>
          <p:nvPr/>
        </p:nvSpPr>
        <p:spPr>
          <a:xfrm>
            <a:off x="9522206" y="3339871"/>
            <a:ext cx="1483446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2"/>
              </a:lnSpc>
            </a:pP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49" name="Text Box1849"/>
          <p:cNvSpPr txBox="1"/>
          <p:nvPr/>
        </p:nvSpPr>
        <p:spPr>
          <a:xfrm>
            <a:off x="9875774" y="3549142"/>
            <a:ext cx="775336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50" name="Text Box1850"/>
          <p:cNvSpPr txBox="1"/>
          <p:nvPr/>
        </p:nvSpPr>
        <p:spPr>
          <a:xfrm>
            <a:off x="5051425" y="4725670"/>
            <a:ext cx="1595056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15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  <p:sp>
        <p:nvSpPr>
          <p:cNvPr id="1851" name="Text Box1851"/>
          <p:cNvSpPr txBox="1"/>
          <p:nvPr/>
        </p:nvSpPr>
        <p:spPr>
          <a:xfrm>
            <a:off x="5069713" y="4934458"/>
            <a:ext cx="1559052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1500"/>
              </a:lnSpc>
            </a:pPr>
            <a:r>
              <a:rPr lang="en-US" altLang="zh-CN" sz="15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r>
              <a:rPr lang="en-US" altLang="zh-CN" sz="1500" b="1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15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05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ath185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grpSp>
        <p:nvGrpSpPr>
          <p:cNvPr id="1853" name="Group1853"/>
          <p:cNvGrpSpPr/>
          <p:nvPr/>
        </p:nvGrpSpPr>
        <p:grpSpPr>
          <a:xfrm>
            <a:off x="316992" y="356616"/>
            <a:ext cx="11385804" cy="3471672"/>
            <a:chOff x="316992" y="356616"/>
            <a:chExt cx="11385804" cy="3471672"/>
          </a:xfrm>
        </p:grpSpPr>
        <p:pic>
          <p:nvPicPr>
            <p:cNvPr id="1854" name="Image18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1033399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855" name="Image18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8716" y="1033399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856" name="Image18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2508" y="356616"/>
              <a:ext cx="2427732" cy="1456944"/>
            </a:xfrm>
            <a:prstGeom prst="rect">
              <a:avLst/>
            </a:prstGeom>
            <a:noFill/>
          </p:spPr>
        </p:pic>
        <p:pic>
          <p:nvPicPr>
            <p:cNvPr id="1857" name="Image18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14232" y="1033399"/>
              <a:ext cx="527686" cy="103378"/>
            </a:xfrm>
            <a:prstGeom prst="rect">
              <a:avLst/>
            </a:prstGeom>
            <a:noFill/>
          </p:spPr>
        </p:pic>
        <p:pic>
          <p:nvPicPr>
            <p:cNvPr id="1858" name="Image18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9549" y="356616"/>
              <a:ext cx="2426207" cy="1456944"/>
            </a:xfrm>
            <a:prstGeom prst="rect">
              <a:avLst/>
            </a:prstGeom>
            <a:noFill/>
          </p:spPr>
        </p:pic>
        <p:pic>
          <p:nvPicPr>
            <p:cNvPr id="1859" name="Image18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9931" y="1812036"/>
              <a:ext cx="9015349" cy="527685"/>
            </a:xfrm>
            <a:prstGeom prst="rect">
              <a:avLst/>
            </a:prstGeom>
            <a:noFill/>
          </p:spPr>
        </p:pic>
        <p:pic>
          <p:nvPicPr>
            <p:cNvPr id="1860" name="Image18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5064" y="356616"/>
              <a:ext cx="2427732" cy="1456944"/>
            </a:xfrm>
            <a:prstGeom prst="rect">
              <a:avLst/>
            </a:prstGeom>
            <a:noFill/>
          </p:spPr>
        </p:pic>
        <p:pic>
          <p:nvPicPr>
            <p:cNvPr id="1861" name="Image186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3200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862" name="Image186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6992" y="2372868"/>
              <a:ext cx="2427732" cy="1455420"/>
            </a:xfrm>
            <a:prstGeom prst="rect">
              <a:avLst/>
            </a:prstGeom>
            <a:noFill/>
          </p:spPr>
        </p:pic>
        <p:pic>
          <p:nvPicPr>
            <p:cNvPr id="1863" name="Image186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8716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864" name="Image186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2508" y="2372868"/>
              <a:ext cx="2427732" cy="1455420"/>
            </a:xfrm>
            <a:prstGeom prst="rect">
              <a:avLst/>
            </a:prstGeom>
            <a:noFill/>
          </p:spPr>
        </p:pic>
        <p:pic>
          <p:nvPicPr>
            <p:cNvPr id="1865" name="Image18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89549" y="2372868"/>
              <a:ext cx="2426207" cy="1455420"/>
            </a:xfrm>
            <a:prstGeom prst="rect">
              <a:avLst/>
            </a:prstGeom>
            <a:noFill/>
          </p:spPr>
        </p:pic>
      </p:grpSp>
      <p:sp>
        <p:nvSpPr>
          <p:cNvPr id="1866" name="Path1866"/>
          <p:cNvSpPr/>
          <p:nvPr/>
        </p:nvSpPr>
        <p:spPr>
          <a:xfrm>
            <a:off x="629412" y="4408932"/>
            <a:ext cx="11074908" cy="2033016"/>
          </a:xfrm>
          <a:custGeom>
            <a:avLst/>
            <a:gdLst/>
            <a:ahLst/>
            <a:cxnLst/>
            <a:rect l="l" t="t" r="r" b="b"/>
            <a:pathLst>
              <a:path w="11074908" h="2033016">
                <a:moveTo>
                  <a:pt x="0" y="338836"/>
                </a:moveTo>
                <a:cubicBezTo>
                  <a:pt x="0" y="151765"/>
                  <a:pt x="151702" y="0"/>
                  <a:pt x="338849" y="0"/>
                </a:cubicBezTo>
                <a:lnTo>
                  <a:pt x="10736074" y="0"/>
                </a:lnTo>
                <a:cubicBezTo>
                  <a:pt x="10923144" y="0"/>
                  <a:pt x="11074908" y="151765"/>
                  <a:pt x="11074908" y="338836"/>
                </a:cubicBezTo>
                <a:lnTo>
                  <a:pt x="11074908" y="1694167"/>
                </a:lnTo>
                <a:cubicBezTo>
                  <a:pt x="11074908" y="1881302"/>
                  <a:pt x="10923144" y="2033016"/>
                  <a:pt x="10736074" y="2033016"/>
                </a:cubicBezTo>
                <a:lnTo>
                  <a:pt x="338849" y="2033016"/>
                </a:lnTo>
                <a:cubicBezTo>
                  <a:pt x="151702" y="2033016"/>
                  <a:pt x="0" y="1881302"/>
                  <a:pt x="0" y="1694167"/>
                </a:cubicBezTo>
                <a:lnTo>
                  <a:pt x="0" y="338836"/>
                </a:lnTo>
                <a:close/>
              </a:path>
            </a:pathLst>
          </a:custGeom>
          <a:solidFill>
            <a:srgbClr val="00A2C3">
              <a:alpha val="100000"/>
            </a:srgbClr>
          </a:solidFill>
          <a:ln w="0" cap="sq">
            <a:solidFill>
              <a:srgbClr val="00A2C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867" name="Text Box1867"/>
          <p:cNvSpPr txBox="1"/>
          <p:nvPr/>
        </p:nvSpPr>
        <p:spPr>
          <a:xfrm>
            <a:off x="316992" y="356616"/>
            <a:ext cx="2427732" cy="1456944"/>
          </a:xfrm>
          <a:prstGeom prst="rect">
            <a:avLst/>
          </a:prstGeom>
          <a:solidFill>
            <a:srgbClr val="F69426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75158"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Heightened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75158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1150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25222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68" name="Text Box1868"/>
          <p:cNvSpPr txBox="1"/>
          <p:nvPr/>
        </p:nvSpPr>
        <p:spPr>
          <a:xfrm>
            <a:off x="820522" y="4852544"/>
            <a:ext cx="10707024" cy="1208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172"/>
              </a:lnSpc>
            </a:pPr>
            <a:r>
              <a:rPr lang="en-US" altLang="zh-CN" sz="2800" spc="-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Several</a:t>
            </a:r>
            <a:r>
              <a:rPr lang="en-US" altLang="zh-CN" sz="2800" spc="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driving</a:t>
            </a:r>
            <a:r>
              <a:rPr lang="en-US" altLang="zh-CN" sz="2800" spc="1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factors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contribute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800" spc="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increase</a:t>
            </a:r>
            <a:r>
              <a:rPr lang="en-US" altLang="zh-CN" sz="2800" spc="2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2800" spc="3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lapses</a:t>
            </a:r>
            <a:r>
              <a:rPr lang="en-US" altLang="zh-CN" sz="2800" spc="1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or</a:t>
            </a:r>
            <a:r>
              <a:rPr lang="en-US" altLang="zh-CN" sz="2800" spc="63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problems</a:t>
            </a:r>
            <a:r>
              <a:rPr lang="en-US" altLang="zh-CN" sz="2800" spc="2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within</a:t>
            </a:r>
            <a:r>
              <a:rPr lang="en-US" altLang="zh-CN" sz="2800" spc="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2800" spc="-1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systems.</a:t>
            </a:r>
            <a:r>
              <a:rPr lang="en-US" altLang="zh-CN" sz="2800" spc="5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One</a:t>
            </a:r>
            <a:r>
              <a:rPr lang="en-US" altLang="zh-CN" sz="2800" spc="2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2800" spc="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800" spc="2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primary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factors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is</a:t>
            </a:r>
            <a:r>
              <a:rPr lang="en-US" altLang="zh-CN" sz="2800" spc="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800" spc="2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growing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dependency</a:t>
            </a:r>
            <a:r>
              <a:rPr lang="en-US" altLang="zh-CN" sz="2800" spc="2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automation</a:t>
            </a:r>
            <a:r>
              <a:rPr lang="en-US" altLang="zh-CN" sz="2800" spc="-2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800" spc="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2800" spc="-1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systems.</a:t>
            </a:r>
            <a:endParaRPr lang="en-US" altLang="zh-CN" sz="2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69" name="Text Box1869"/>
          <p:cNvSpPr txBox="1"/>
          <p:nvPr/>
        </p:nvSpPr>
        <p:spPr>
          <a:xfrm>
            <a:off x="3564001" y="666902"/>
            <a:ext cx="1949321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Insecure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External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70" name="Text Box1870"/>
          <p:cNvSpPr txBox="1"/>
          <p:nvPr/>
        </p:nvSpPr>
        <p:spPr>
          <a:xfrm>
            <a:off x="4035298" y="961517"/>
            <a:ext cx="1001687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71" name="Text Box1871"/>
          <p:cNvSpPr txBox="1"/>
          <p:nvPr/>
        </p:nvSpPr>
        <p:spPr>
          <a:xfrm>
            <a:off x="3823462" y="1254125"/>
            <a:ext cx="142414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72" name="Text Box1872"/>
          <p:cNvSpPr txBox="1"/>
          <p:nvPr/>
        </p:nvSpPr>
        <p:spPr>
          <a:xfrm>
            <a:off x="6789674" y="520827"/>
            <a:ext cx="1465212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73" name="Text Box1873"/>
          <p:cNvSpPr txBox="1"/>
          <p:nvPr/>
        </p:nvSpPr>
        <p:spPr>
          <a:xfrm>
            <a:off x="6510528" y="814959"/>
            <a:ext cx="2023948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74" name="Text Box1874"/>
          <p:cNvSpPr txBox="1"/>
          <p:nvPr/>
        </p:nvSpPr>
        <p:spPr>
          <a:xfrm>
            <a:off x="7117335" y="1107567"/>
            <a:ext cx="809929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75" name="Text Box1875"/>
          <p:cNvSpPr txBox="1"/>
          <p:nvPr/>
        </p:nvSpPr>
        <p:spPr>
          <a:xfrm>
            <a:off x="6705854" y="1400175"/>
            <a:ext cx="1631633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Vulnerabilities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76" name="Text Box1876"/>
          <p:cNvSpPr txBox="1"/>
          <p:nvPr/>
        </p:nvSpPr>
        <p:spPr>
          <a:xfrm>
            <a:off x="9783446" y="666902"/>
            <a:ext cx="1451088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Absence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77" name="Text Box1877"/>
          <p:cNvSpPr txBox="1"/>
          <p:nvPr/>
        </p:nvSpPr>
        <p:spPr>
          <a:xfrm>
            <a:off x="9536558" y="961517"/>
            <a:ext cx="1943404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Case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78" name="Text Box1878"/>
          <p:cNvSpPr txBox="1"/>
          <p:nvPr/>
        </p:nvSpPr>
        <p:spPr>
          <a:xfrm>
            <a:off x="9733154" y="1254125"/>
            <a:ext cx="154975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79" name="Text Box1879"/>
          <p:cNvSpPr txBox="1"/>
          <p:nvPr/>
        </p:nvSpPr>
        <p:spPr>
          <a:xfrm>
            <a:off x="504749" y="2682494"/>
            <a:ext cx="208929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80" name="Text Box1880"/>
          <p:cNvSpPr txBox="1"/>
          <p:nvPr/>
        </p:nvSpPr>
        <p:spPr>
          <a:xfrm>
            <a:off x="695554" y="2976626"/>
            <a:ext cx="1708975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81" name="Text Box1881"/>
          <p:cNvSpPr txBox="1"/>
          <p:nvPr/>
        </p:nvSpPr>
        <p:spPr>
          <a:xfrm>
            <a:off x="817474" y="3269006"/>
            <a:ext cx="1464440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82" name="Text Box1882"/>
          <p:cNvSpPr txBox="1"/>
          <p:nvPr/>
        </p:nvSpPr>
        <p:spPr>
          <a:xfrm>
            <a:off x="3885946" y="2535809"/>
            <a:ext cx="1299857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Inadequate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83" name="Text Box1883"/>
          <p:cNvSpPr txBox="1"/>
          <p:nvPr/>
        </p:nvSpPr>
        <p:spPr>
          <a:xfrm>
            <a:off x="3936238" y="2829713"/>
            <a:ext cx="1201173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84" name="Text Box1884"/>
          <p:cNvSpPr txBox="1"/>
          <p:nvPr/>
        </p:nvSpPr>
        <p:spPr>
          <a:xfrm>
            <a:off x="3640582" y="3122930"/>
            <a:ext cx="179058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85" name="Text Box1885"/>
          <p:cNvSpPr txBox="1"/>
          <p:nvPr/>
        </p:nvSpPr>
        <p:spPr>
          <a:xfrm>
            <a:off x="4000246" y="3415538"/>
            <a:ext cx="107289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86" name="Text Box1886"/>
          <p:cNvSpPr txBox="1"/>
          <p:nvPr/>
        </p:nvSpPr>
        <p:spPr>
          <a:xfrm>
            <a:off x="6412992" y="2829052"/>
            <a:ext cx="2217572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21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887" name="Text Box1887"/>
          <p:cNvSpPr txBox="1"/>
          <p:nvPr/>
        </p:nvSpPr>
        <p:spPr>
          <a:xfrm>
            <a:off x="6438900" y="3123184"/>
            <a:ext cx="216690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Path188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grpSp>
        <p:nvGrpSpPr>
          <p:cNvPr id="1889" name="Group1889"/>
          <p:cNvGrpSpPr/>
          <p:nvPr/>
        </p:nvGrpSpPr>
        <p:grpSpPr>
          <a:xfrm>
            <a:off x="316992" y="356616"/>
            <a:ext cx="11385804" cy="3471672"/>
            <a:chOff x="316992" y="356616"/>
            <a:chExt cx="11385804" cy="3471672"/>
          </a:xfrm>
        </p:grpSpPr>
        <p:pic>
          <p:nvPicPr>
            <p:cNvPr id="1890" name="Image18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1033399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891" name="Image18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8716" y="1033399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892" name="Image18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4232" y="1033399"/>
              <a:ext cx="527686" cy="103378"/>
            </a:xfrm>
            <a:prstGeom prst="rect">
              <a:avLst/>
            </a:prstGeom>
            <a:noFill/>
          </p:spPr>
        </p:pic>
        <p:pic>
          <p:nvPicPr>
            <p:cNvPr id="1893" name="Image189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9549" y="356616"/>
              <a:ext cx="2426207" cy="1456944"/>
            </a:xfrm>
            <a:prstGeom prst="rect">
              <a:avLst/>
            </a:prstGeom>
            <a:noFill/>
          </p:spPr>
        </p:pic>
        <p:pic>
          <p:nvPicPr>
            <p:cNvPr id="1894" name="Image189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9931" y="1812036"/>
              <a:ext cx="9015349" cy="527685"/>
            </a:xfrm>
            <a:prstGeom prst="rect">
              <a:avLst/>
            </a:prstGeom>
            <a:noFill/>
          </p:spPr>
        </p:pic>
        <p:pic>
          <p:nvPicPr>
            <p:cNvPr id="1895" name="Image189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75064" y="356616"/>
              <a:ext cx="2427732" cy="1456944"/>
            </a:xfrm>
            <a:prstGeom prst="rect">
              <a:avLst/>
            </a:prstGeom>
            <a:noFill/>
          </p:spPr>
        </p:pic>
        <p:pic>
          <p:nvPicPr>
            <p:cNvPr id="1896" name="Image18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3200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897" name="Image189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6992" y="2372868"/>
              <a:ext cx="2427732" cy="1455420"/>
            </a:xfrm>
            <a:prstGeom prst="rect">
              <a:avLst/>
            </a:prstGeom>
            <a:noFill/>
          </p:spPr>
        </p:pic>
        <p:pic>
          <p:nvPicPr>
            <p:cNvPr id="1898" name="Image189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8716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899" name="Image189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2508" y="2372868"/>
              <a:ext cx="2427732" cy="1455420"/>
            </a:xfrm>
            <a:prstGeom prst="rect">
              <a:avLst/>
            </a:prstGeom>
            <a:noFill/>
          </p:spPr>
        </p:pic>
        <p:pic>
          <p:nvPicPr>
            <p:cNvPr id="1900" name="Image190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89549" y="2372868"/>
              <a:ext cx="2426207" cy="1455420"/>
            </a:xfrm>
            <a:prstGeom prst="rect">
              <a:avLst/>
            </a:prstGeom>
            <a:noFill/>
          </p:spPr>
        </p:pic>
      </p:grpSp>
      <p:sp>
        <p:nvSpPr>
          <p:cNvPr id="1901" name="Path1901"/>
          <p:cNvSpPr/>
          <p:nvPr/>
        </p:nvSpPr>
        <p:spPr>
          <a:xfrm>
            <a:off x="629412" y="4408932"/>
            <a:ext cx="11074908" cy="2033016"/>
          </a:xfrm>
          <a:custGeom>
            <a:avLst/>
            <a:gdLst/>
            <a:ahLst/>
            <a:cxnLst/>
            <a:rect l="l" t="t" r="r" b="b"/>
            <a:pathLst>
              <a:path w="11074908" h="2033016">
                <a:moveTo>
                  <a:pt x="0" y="338836"/>
                </a:moveTo>
                <a:cubicBezTo>
                  <a:pt x="0" y="151765"/>
                  <a:pt x="151702" y="0"/>
                  <a:pt x="338849" y="0"/>
                </a:cubicBezTo>
                <a:lnTo>
                  <a:pt x="10736074" y="0"/>
                </a:lnTo>
                <a:cubicBezTo>
                  <a:pt x="10923144" y="0"/>
                  <a:pt x="11074908" y="151765"/>
                  <a:pt x="11074908" y="338836"/>
                </a:cubicBezTo>
                <a:lnTo>
                  <a:pt x="11074908" y="1694167"/>
                </a:lnTo>
                <a:cubicBezTo>
                  <a:pt x="11074908" y="1881302"/>
                  <a:pt x="10923144" y="2033016"/>
                  <a:pt x="10736074" y="2033016"/>
                </a:cubicBezTo>
                <a:lnTo>
                  <a:pt x="338849" y="2033016"/>
                </a:lnTo>
                <a:cubicBezTo>
                  <a:pt x="151702" y="2033016"/>
                  <a:pt x="0" y="1881302"/>
                  <a:pt x="0" y="1694167"/>
                </a:cubicBezTo>
                <a:lnTo>
                  <a:pt x="0" y="338836"/>
                </a:lnTo>
                <a:close/>
              </a:path>
            </a:pathLst>
          </a:custGeom>
          <a:solidFill>
            <a:srgbClr val="00A2C3">
              <a:alpha val="100000"/>
            </a:srgbClr>
          </a:solidFill>
          <a:ln w="0" cap="sq">
            <a:solidFill>
              <a:srgbClr val="00A2C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902" name="Text Box1902"/>
          <p:cNvSpPr txBox="1"/>
          <p:nvPr/>
        </p:nvSpPr>
        <p:spPr>
          <a:xfrm>
            <a:off x="316992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75158"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Heightened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75158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1150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25222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03" name="Text Box1903"/>
          <p:cNvSpPr txBox="1"/>
          <p:nvPr/>
        </p:nvSpPr>
        <p:spPr>
          <a:xfrm>
            <a:off x="3302508" y="356616"/>
            <a:ext cx="2427732" cy="1456944"/>
          </a:xfrm>
          <a:prstGeom prst="rect">
            <a:avLst/>
          </a:prstGeom>
          <a:solidFill>
            <a:srgbClr val="F69426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43"/>
              </a:lnSpc>
            </a:pPr>
            <a:endParaRPr dirty="0"/>
          </a:p>
          <a:p>
            <a:pPr marL="261493"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Insecure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External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732790" algn="l" rtl="0">
              <a:lnSpc>
                <a:spcPts val="2100"/>
              </a:lnSpc>
              <a:spcBef>
                <a:spcPts val="217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20954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04" name="Text Box1904"/>
          <p:cNvSpPr txBox="1"/>
          <p:nvPr/>
        </p:nvSpPr>
        <p:spPr>
          <a:xfrm>
            <a:off x="820522" y="4852544"/>
            <a:ext cx="9985480" cy="1208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just" rtl="0">
              <a:lnSpc>
                <a:spcPts val="3172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As</a:t>
            </a:r>
            <a:r>
              <a:rPr lang="en-US" altLang="zh-CN" sz="2800" spc="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systems</a:t>
            </a:r>
            <a:r>
              <a:rPr lang="en-US" altLang="zh-CN" sz="2800" spc="5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generate</a:t>
            </a:r>
            <a:r>
              <a:rPr lang="en-US" altLang="zh-CN" sz="2800" spc="2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vast</a:t>
            </a:r>
            <a:r>
              <a:rPr lang="en-US" altLang="zh-CN" sz="2800" spc="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amounts</a:t>
            </a:r>
            <a:r>
              <a:rPr lang="en-US" altLang="zh-CN" sz="2800" spc="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data,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there</a:t>
            </a:r>
            <a:r>
              <a:rPr lang="en-US" altLang="zh-CN" sz="2800" spc="1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is</a:t>
            </a:r>
            <a:r>
              <a:rPr lang="en-US" altLang="zh-CN" sz="2800" spc="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desire</a:t>
            </a:r>
            <a:r>
              <a:rPr lang="en-US" altLang="zh-CN" sz="2800" spc="3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connect</a:t>
            </a:r>
            <a:r>
              <a:rPr lang="en-US" altLang="zh-CN" sz="2800" spc="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these</a:t>
            </a:r>
            <a:r>
              <a:rPr lang="en-US" altLang="zh-CN" sz="2800" spc="2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systems</a:t>
            </a:r>
            <a:r>
              <a:rPr lang="en-US" altLang="zh-CN" sz="2800" spc="5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with</a:t>
            </a:r>
            <a:r>
              <a:rPr lang="en-US" altLang="zh-CN" sz="2800" spc="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external</a:t>
            </a:r>
            <a:r>
              <a:rPr lang="en-US" altLang="zh-CN" sz="2800" spc="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networks</a:t>
            </a:r>
            <a:r>
              <a:rPr lang="en-US" altLang="zh-CN" sz="2800" spc="1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facilitate</a:t>
            </a:r>
            <a:r>
              <a:rPr lang="en-US" altLang="zh-CN" sz="2800" spc="-1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easier</a:t>
            </a:r>
            <a:r>
              <a:rPr lang="en-US" altLang="zh-CN" sz="2800" spc="2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data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access</a:t>
            </a:r>
            <a:r>
              <a:rPr lang="en-US" altLang="zh-CN" sz="2800" spc="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derive</a:t>
            </a:r>
            <a:r>
              <a:rPr lang="en-US" altLang="zh-CN" sz="2800" spc="2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valuable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insights.</a:t>
            </a:r>
            <a:endParaRPr lang="en-US" altLang="zh-CN" sz="2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905" name="Text Box1905"/>
          <p:cNvSpPr txBox="1"/>
          <p:nvPr/>
        </p:nvSpPr>
        <p:spPr>
          <a:xfrm>
            <a:off x="6789674" y="520827"/>
            <a:ext cx="1465212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06" name="Text Box1906"/>
          <p:cNvSpPr txBox="1"/>
          <p:nvPr/>
        </p:nvSpPr>
        <p:spPr>
          <a:xfrm>
            <a:off x="6510528" y="814959"/>
            <a:ext cx="2023948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07" name="Text Box1907"/>
          <p:cNvSpPr txBox="1"/>
          <p:nvPr/>
        </p:nvSpPr>
        <p:spPr>
          <a:xfrm>
            <a:off x="7117335" y="1107567"/>
            <a:ext cx="809929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08" name="Text Box1908"/>
          <p:cNvSpPr txBox="1"/>
          <p:nvPr/>
        </p:nvSpPr>
        <p:spPr>
          <a:xfrm>
            <a:off x="6705854" y="1400175"/>
            <a:ext cx="1631633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Vulnerabilities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09" name="Text Box1909"/>
          <p:cNvSpPr txBox="1"/>
          <p:nvPr/>
        </p:nvSpPr>
        <p:spPr>
          <a:xfrm>
            <a:off x="9783446" y="666902"/>
            <a:ext cx="1451088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Absence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10" name="Text Box1910"/>
          <p:cNvSpPr txBox="1"/>
          <p:nvPr/>
        </p:nvSpPr>
        <p:spPr>
          <a:xfrm>
            <a:off x="9536558" y="961517"/>
            <a:ext cx="1943404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Case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11" name="Text Box1911"/>
          <p:cNvSpPr txBox="1"/>
          <p:nvPr/>
        </p:nvSpPr>
        <p:spPr>
          <a:xfrm>
            <a:off x="9733154" y="1254125"/>
            <a:ext cx="154975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12" name="Text Box1912"/>
          <p:cNvSpPr txBox="1"/>
          <p:nvPr/>
        </p:nvSpPr>
        <p:spPr>
          <a:xfrm>
            <a:off x="504749" y="2682494"/>
            <a:ext cx="208929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13" name="Text Box1913"/>
          <p:cNvSpPr txBox="1"/>
          <p:nvPr/>
        </p:nvSpPr>
        <p:spPr>
          <a:xfrm>
            <a:off x="695554" y="2976626"/>
            <a:ext cx="1708975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14" name="Text Box1914"/>
          <p:cNvSpPr txBox="1"/>
          <p:nvPr/>
        </p:nvSpPr>
        <p:spPr>
          <a:xfrm>
            <a:off x="817474" y="3269006"/>
            <a:ext cx="1464440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15" name="Text Box1915"/>
          <p:cNvSpPr txBox="1"/>
          <p:nvPr/>
        </p:nvSpPr>
        <p:spPr>
          <a:xfrm>
            <a:off x="3885946" y="2535809"/>
            <a:ext cx="1299857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Inadequate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16" name="Text Box1916"/>
          <p:cNvSpPr txBox="1"/>
          <p:nvPr/>
        </p:nvSpPr>
        <p:spPr>
          <a:xfrm>
            <a:off x="3936238" y="2829713"/>
            <a:ext cx="1201173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17" name="Text Box1917"/>
          <p:cNvSpPr txBox="1"/>
          <p:nvPr/>
        </p:nvSpPr>
        <p:spPr>
          <a:xfrm>
            <a:off x="3640582" y="3122930"/>
            <a:ext cx="179058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18" name="Text Box1918"/>
          <p:cNvSpPr txBox="1"/>
          <p:nvPr/>
        </p:nvSpPr>
        <p:spPr>
          <a:xfrm>
            <a:off x="4000246" y="3415538"/>
            <a:ext cx="107289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19" name="Text Box1919"/>
          <p:cNvSpPr txBox="1"/>
          <p:nvPr/>
        </p:nvSpPr>
        <p:spPr>
          <a:xfrm>
            <a:off x="6412992" y="2829052"/>
            <a:ext cx="2217572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21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20" name="Text Box1920"/>
          <p:cNvSpPr txBox="1"/>
          <p:nvPr/>
        </p:nvSpPr>
        <p:spPr>
          <a:xfrm>
            <a:off x="6438900" y="3123184"/>
            <a:ext cx="216690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Path192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grpSp>
        <p:nvGrpSpPr>
          <p:cNvPr id="1922" name="Group1922"/>
          <p:cNvGrpSpPr/>
          <p:nvPr/>
        </p:nvGrpSpPr>
        <p:grpSpPr>
          <a:xfrm>
            <a:off x="316992" y="356616"/>
            <a:ext cx="11385804" cy="3471672"/>
            <a:chOff x="316992" y="356616"/>
            <a:chExt cx="11385804" cy="3471672"/>
          </a:xfrm>
        </p:grpSpPr>
        <p:pic>
          <p:nvPicPr>
            <p:cNvPr id="1923" name="Image19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1033399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924" name="Image19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8716" y="1033399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925" name="Image19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4232" y="1033399"/>
              <a:ext cx="527686" cy="103378"/>
            </a:xfrm>
            <a:prstGeom prst="rect">
              <a:avLst/>
            </a:prstGeom>
            <a:noFill/>
          </p:spPr>
        </p:pic>
        <p:pic>
          <p:nvPicPr>
            <p:cNvPr id="1926" name="Image19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9931" y="1812036"/>
              <a:ext cx="9015349" cy="527685"/>
            </a:xfrm>
            <a:prstGeom prst="rect">
              <a:avLst/>
            </a:prstGeom>
            <a:noFill/>
          </p:spPr>
        </p:pic>
        <p:pic>
          <p:nvPicPr>
            <p:cNvPr id="1927" name="Image19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75064" y="356616"/>
              <a:ext cx="2427732" cy="1456944"/>
            </a:xfrm>
            <a:prstGeom prst="rect">
              <a:avLst/>
            </a:prstGeom>
            <a:noFill/>
          </p:spPr>
        </p:pic>
        <p:pic>
          <p:nvPicPr>
            <p:cNvPr id="1928" name="Image19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3200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929" name="Image19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6992" y="2372868"/>
              <a:ext cx="2427732" cy="1455420"/>
            </a:xfrm>
            <a:prstGeom prst="rect">
              <a:avLst/>
            </a:prstGeom>
            <a:noFill/>
          </p:spPr>
        </p:pic>
        <p:pic>
          <p:nvPicPr>
            <p:cNvPr id="1930" name="Image19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8716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931" name="Image19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2508" y="2372868"/>
              <a:ext cx="2427732" cy="1455420"/>
            </a:xfrm>
            <a:prstGeom prst="rect">
              <a:avLst/>
            </a:prstGeom>
            <a:noFill/>
          </p:spPr>
        </p:pic>
        <p:pic>
          <p:nvPicPr>
            <p:cNvPr id="1932" name="Image19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89549" y="2372868"/>
              <a:ext cx="2426207" cy="1455420"/>
            </a:xfrm>
            <a:prstGeom prst="rect">
              <a:avLst/>
            </a:prstGeom>
            <a:noFill/>
          </p:spPr>
        </p:pic>
      </p:grpSp>
      <p:sp>
        <p:nvSpPr>
          <p:cNvPr id="1933" name="Path1933"/>
          <p:cNvSpPr/>
          <p:nvPr/>
        </p:nvSpPr>
        <p:spPr>
          <a:xfrm>
            <a:off x="629412" y="4408932"/>
            <a:ext cx="11074908" cy="2033016"/>
          </a:xfrm>
          <a:custGeom>
            <a:avLst/>
            <a:gdLst/>
            <a:ahLst/>
            <a:cxnLst/>
            <a:rect l="l" t="t" r="r" b="b"/>
            <a:pathLst>
              <a:path w="11074908" h="2033016">
                <a:moveTo>
                  <a:pt x="0" y="338836"/>
                </a:moveTo>
                <a:cubicBezTo>
                  <a:pt x="0" y="151765"/>
                  <a:pt x="151702" y="0"/>
                  <a:pt x="338849" y="0"/>
                </a:cubicBezTo>
                <a:lnTo>
                  <a:pt x="10736074" y="0"/>
                </a:lnTo>
                <a:cubicBezTo>
                  <a:pt x="10923144" y="0"/>
                  <a:pt x="11074908" y="151765"/>
                  <a:pt x="11074908" y="338836"/>
                </a:cubicBezTo>
                <a:lnTo>
                  <a:pt x="11074908" y="1694167"/>
                </a:lnTo>
                <a:cubicBezTo>
                  <a:pt x="11074908" y="1881302"/>
                  <a:pt x="10923144" y="2033016"/>
                  <a:pt x="10736074" y="2033016"/>
                </a:cubicBezTo>
                <a:lnTo>
                  <a:pt x="338849" y="2033016"/>
                </a:lnTo>
                <a:cubicBezTo>
                  <a:pt x="151702" y="2033016"/>
                  <a:pt x="0" y="1881302"/>
                  <a:pt x="0" y="1694167"/>
                </a:cubicBezTo>
                <a:lnTo>
                  <a:pt x="0" y="338836"/>
                </a:lnTo>
                <a:close/>
              </a:path>
            </a:pathLst>
          </a:custGeom>
          <a:solidFill>
            <a:srgbClr val="00A2C3">
              <a:alpha val="100000"/>
            </a:srgbClr>
          </a:solidFill>
          <a:ln w="0" cap="sq">
            <a:solidFill>
              <a:srgbClr val="00A2C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934" name="Text Box1934"/>
          <p:cNvSpPr txBox="1"/>
          <p:nvPr/>
        </p:nvSpPr>
        <p:spPr>
          <a:xfrm>
            <a:off x="316992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75158"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Heightened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75158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1150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25222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35" name="Text Box1935"/>
          <p:cNvSpPr txBox="1"/>
          <p:nvPr/>
        </p:nvSpPr>
        <p:spPr>
          <a:xfrm>
            <a:off x="3302508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43"/>
              </a:lnSpc>
            </a:pPr>
            <a:endParaRPr dirty="0"/>
          </a:p>
          <a:p>
            <a:pPr marL="261493"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Insecure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External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732790" algn="l" rtl="0">
              <a:lnSpc>
                <a:spcPts val="2100"/>
              </a:lnSpc>
              <a:spcBef>
                <a:spcPts val="217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20954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36" name="Text Box1936"/>
          <p:cNvSpPr txBox="1"/>
          <p:nvPr/>
        </p:nvSpPr>
        <p:spPr>
          <a:xfrm>
            <a:off x="6289549" y="356616"/>
            <a:ext cx="2426207" cy="1456944"/>
          </a:xfrm>
          <a:prstGeom prst="rect">
            <a:avLst/>
          </a:prstGeom>
          <a:solidFill>
            <a:srgbClr val="F69426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00125"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220979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82778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416305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Vulnerabilities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37" name="Text Box1937"/>
          <p:cNvSpPr txBox="1"/>
          <p:nvPr/>
        </p:nvSpPr>
        <p:spPr>
          <a:xfrm>
            <a:off x="820522" y="4852544"/>
            <a:ext cx="10643820" cy="1208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just" rtl="0">
              <a:lnSpc>
                <a:spcPts val="3172"/>
              </a:lnSpc>
            </a:pPr>
            <a:r>
              <a:rPr lang="en-US" altLang="zh-CN" sz="2800" spc="-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systems</a:t>
            </a:r>
            <a:r>
              <a:rPr lang="en-US" altLang="zh-CN" sz="2800" spc="5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often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become</a:t>
            </a:r>
            <a:r>
              <a:rPr lang="en-US" altLang="zh-CN" sz="2800" spc="1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highly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dependent</a:t>
            </a:r>
            <a:r>
              <a:rPr lang="en-US" altLang="zh-CN" sz="2800" spc="2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specific</a:t>
            </a:r>
            <a:r>
              <a:rPr lang="en-US" altLang="zh-CN" sz="2800" spc="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technologies,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even</a:t>
            </a:r>
            <a:r>
              <a:rPr lang="en-US" altLang="zh-CN" sz="2800" spc="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if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vulnerabilities</a:t>
            </a:r>
            <a:r>
              <a:rPr lang="en-US" altLang="zh-CN" sz="2800" spc="2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are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discovered,</a:t>
            </a:r>
            <a:r>
              <a:rPr lang="en-US" altLang="zh-CN" sz="2800" spc="2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it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may</a:t>
            </a:r>
            <a:r>
              <a:rPr lang="en-US" altLang="zh-CN" sz="2800" spc="2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be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impractical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2800" spc="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upgrade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or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replace</a:t>
            </a:r>
            <a:r>
              <a:rPr lang="en-US" altLang="zh-CN" sz="2800" spc="2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these</a:t>
            </a:r>
            <a:r>
              <a:rPr lang="en-US" altLang="zh-CN" sz="2800" spc="2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technologies.</a:t>
            </a:r>
            <a:endParaRPr lang="en-US" altLang="zh-CN" sz="2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938" name="Text Box1938"/>
          <p:cNvSpPr txBox="1"/>
          <p:nvPr/>
        </p:nvSpPr>
        <p:spPr>
          <a:xfrm>
            <a:off x="9783446" y="666902"/>
            <a:ext cx="1451088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Absence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39" name="Text Box1939"/>
          <p:cNvSpPr txBox="1"/>
          <p:nvPr/>
        </p:nvSpPr>
        <p:spPr>
          <a:xfrm>
            <a:off x="9536558" y="961517"/>
            <a:ext cx="1943404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Case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40" name="Text Box1940"/>
          <p:cNvSpPr txBox="1"/>
          <p:nvPr/>
        </p:nvSpPr>
        <p:spPr>
          <a:xfrm>
            <a:off x="9733154" y="1254125"/>
            <a:ext cx="154975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41" name="Text Box1941"/>
          <p:cNvSpPr txBox="1"/>
          <p:nvPr/>
        </p:nvSpPr>
        <p:spPr>
          <a:xfrm>
            <a:off x="504749" y="2682494"/>
            <a:ext cx="208929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42" name="Text Box1942"/>
          <p:cNvSpPr txBox="1"/>
          <p:nvPr/>
        </p:nvSpPr>
        <p:spPr>
          <a:xfrm>
            <a:off x="695554" y="2976626"/>
            <a:ext cx="1708975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43" name="Text Box1943"/>
          <p:cNvSpPr txBox="1"/>
          <p:nvPr/>
        </p:nvSpPr>
        <p:spPr>
          <a:xfrm>
            <a:off x="817474" y="3269006"/>
            <a:ext cx="1464440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44" name="Text Box1944"/>
          <p:cNvSpPr txBox="1"/>
          <p:nvPr/>
        </p:nvSpPr>
        <p:spPr>
          <a:xfrm>
            <a:off x="3885946" y="2535809"/>
            <a:ext cx="1299857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Inadequate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45" name="Text Box1945"/>
          <p:cNvSpPr txBox="1"/>
          <p:nvPr/>
        </p:nvSpPr>
        <p:spPr>
          <a:xfrm>
            <a:off x="3936238" y="2829713"/>
            <a:ext cx="1201173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46" name="Text Box1946"/>
          <p:cNvSpPr txBox="1"/>
          <p:nvPr/>
        </p:nvSpPr>
        <p:spPr>
          <a:xfrm>
            <a:off x="3640582" y="3122930"/>
            <a:ext cx="179058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47" name="Text Box1947"/>
          <p:cNvSpPr txBox="1"/>
          <p:nvPr/>
        </p:nvSpPr>
        <p:spPr>
          <a:xfrm>
            <a:off x="4000246" y="3415538"/>
            <a:ext cx="107289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48" name="Text Box1948"/>
          <p:cNvSpPr txBox="1"/>
          <p:nvPr/>
        </p:nvSpPr>
        <p:spPr>
          <a:xfrm>
            <a:off x="6412992" y="2829052"/>
            <a:ext cx="2217572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21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49" name="Text Box1949"/>
          <p:cNvSpPr txBox="1"/>
          <p:nvPr/>
        </p:nvSpPr>
        <p:spPr>
          <a:xfrm>
            <a:off x="6438900" y="3123184"/>
            <a:ext cx="216690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Path195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1951" name="Image19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33399"/>
            <a:ext cx="527685" cy="103378"/>
          </a:xfrm>
          <a:prstGeom prst="rect">
            <a:avLst/>
          </a:prstGeom>
          <a:noFill/>
        </p:spPr>
      </p:pic>
      <p:pic>
        <p:nvPicPr>
          <p:cNvPr id="1952" name="Image19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716" y="1033399"/>
            <a:ext cx="527685" cy="103378"/>
          </a:xfrm>
          <a:prstGeom prst="rect">
            <a:avLst/>
          </a:prstGeom>
          <a:noFill/>
        </p:spPr>
      </p:pic>
      <p:pic>
        <p:nvPicPr>
          <p:cNvPr id="1953" name="Image19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232" y="1033399"/>
            <a:ext cx="527686" cy="103378"/>
          </a:xfrm>
          <a:prstGeom prst="rect">
            <a:avLst/>
          </a:prstGeom>
          <a:noFill/>
        </p:spPr>
      </p:pic>
      <p:grpSp>
        <p:nvGrpSpPr>
          <p:cNvPr id="1954" name="Group1954"/>
          <p:cNvGrpSpPr/>
          <p:nvPr/>
        </p:nvGrpSpPr>
        <p:grpSpPr>
          <a:xfrm>
            <a:off x="316992" y="1812036"/>
            <a:ext cx="10178288" cy="2016252"/>
            <a:chOff x="316992" y="1812036"/>
            <a:chExt cx="10178288" cy="2016252"/>
          </a:xfrm>
        </p:grpSpPr>
        <p:pic>
          <p:nvPicPr>
            <p:cNvPr id="1955" name="Image19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9931" y="1812036"/>
              <a:ext cx="9015349" cy="527685"/>
            </a:xfrm>
            <a:prstGeom prst="rect">
              <a:avLst/>
            </a:prstGeom>
            <a:noFill/>
          </p:spPr>
        </p:pic>
        <p:pic>
          <p:nvPicPr>
            <p:cNvPr id="1956" name="Image19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3200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957" name="Image195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6992" y="2372868"/>
              <a:ext cx="2427732" cy="1455420"/>
            </a:xfrm>
            <a:prstGeom prst="rect">
              <a:avLst/>
            </a:prstGeom>
            <a:noFill/>
          </p:spPr>
        </p:pic>
        <p:pic>
          <p:nvPicPr>
            <p:cNvPr id="1958" name="Image195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28716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959" name="Image195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02508" y="2372868"/>
              <a:ext cx="2427732" cy="1455420"/>
            </a:xfrm>
            <a:prstGeom prst="rect">
              <a:avLst/>
            </a:prstGeom>
            <a:noFill/>
          </p:spPr>
        </p:pic>
        <p:pic>
          <p:nvPicPr>
            <p:cNvPr id="1960" name="Image19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9549" y="2372868"/>
              <a:ext cx="2426207" cy="1455420"/>
            </a:xfrm>
            <a:prstGeom prst="rect">
              <a:avLst/>
            </a:prstGeom>
            <a:noFill/>
          </p:spPr>
        </p:pic>
      </p:grpSp>
      <p:sp>
        <p:nvSpPr>
          <p:cNvPr id="1961" name="Path1961"/>
          <p:cNvSpPr/>
          <p:nvPr/>
        </p:nvSpPr>
        <p:spPr>
          <a:xfrm>
            <a:off x="629412" y="4408932"/>
            <a:ext cx="11074908" cy="2033016"/>
          </a:xfrm>
          <a:custGeom>
            <a:avLst/>
            <a:gdLst/>
            <a:ahLst/>
            <a:cxnLst/>
            <a:rect l="l" t="t" r="r" b="b"/>
            <a:pathLst>
              <a:path w="11074908" h="2033016">
                <a:moveTo>
                  <a:pt x="0" y="338836"/>
                </a:moveTo>
                <a:cubicBezTo>
                  <a:pt x="0" y="151765"/>
                  <a:pt x="151702" y="0"/>
                  <a:pt x="338849" y="0"/>
                </a:cubicBezTo>
                <a:lnTo>
                  <a:pt x="10736074" y="0"/>
                </a:lnTo>
                <a:cubicBezTo>
                  <a:pt x="10923144" y="0"/>
                  <a:pt x="11074908" y="151765"/>
                  <a:pt x="11074908" y="338836"/>
                </a:cubicBezTo>
                <a:lnTo>
                  <a:pt x="11074908" y="1694167"/>
                </a:lnTo>
                <a:cubicBezTo>
                  <a:pt x="11074908" y="1881302"/>
                  <a:pt x="10923144" y="2033016"/>
                  <a:pt x="10736074" y="2033016"/>
                </a:cubicBezTo>
                <a:lnTo>
                  <a:pt x="338849" y="2033016"/>
                </a:lnTo>
                <a:cubicBezTo>
                  <a:pt x="151702" y="2033016"/>
                  <a:pt x="0" y="1881302"/>
                  <a:pt x="0" y="1694167"/>
                </a:cubicBezTo>
                <a:lnTo>
                  <a:pt x="0" y="338836"/>
                </a:lnTo>
                <a:close/>
              </a:path>
            </a:pathLst>
          </a:custGeom>
          <a:solidFill>
            <a:srgbClr val="00A2C3">
              <a:alpha val="100000"/>
            </a:srgbClr>
          </a:solidFill>
          <a:ln w="0" cap="sq">
            <a:solidFill>
              <a:srgbClr val="00A2C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962" name="Text Box1962"/>
          <p:cNvSpPr txBox="1"/>
          <p:nvPr/>
        </p:nvSpPr>
        <p:spPr>
          <a:xfrm>
            <a:off x="316992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75158"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Heightened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75158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1150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25222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63" name="Text Box1963"/>
          <p:cNvSpPr txBox="1"/>
          <p:nvPr/>
        </p:nvSpPr>
        <p:spPr>
          <a:xfrm>
            <a:off x="3302508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43"/>
              </a:lnSpc>
            </a:pPr>
            <a:endParaRPr dirty="0"/>
          </a:p>
          <a:p>
            <a:pPr marL="261493"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Insecure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External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732790" algn="l" rtl="0">
              <a:lnSpc>
                <a:spcPts val="2100"/>
              </a:lnSpc>
              <a:spcBef>
                <a:spcPts val="217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20954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64" name="Text Box1964"/>
          <p:cNvSpPr txBox="1"/>
          <p:nvPr/>
        </p:nvSpPr>
        <p:spPr>
          <a:xfrm>
            <a:off x="6289549" y="356616"/>
            <a:ext cx="2426207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00125"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220979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82778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416305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Vulnerabilities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65" name="Text Box1965"/>
          <p:cNvSpPr txBox="1"/>
          <p:nvPr/>
        </p:nvSpPr>
        <p:spPr>
          <a:xfrm>
            <a:off x="9275064" y="356616"/>
            <a:ext cx="2427732" cy="1456944"/>
          </a:xfrm>
          <a:prstGeom prst="rect">
            <a:avLst/>
          </a:prstGeom>
          <a:solidFill>
            <a:srgbClr val="F69426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43"/>
              </a:lnSpc>
            </a:pPr>
            <a:endParaRPr dirty="0"/>
          </a:p>
          <a:p>
            <a:pPr marL="508382"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Absence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261494" algn="l" rtl="0">
              <a:lnSpc>
                <a:spcPts val="2100"/>
              </a:lnSpc>
              <a:spcBef>
                <a:spcPts val="217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Case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458090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66" name="Text Box1966"/>
          <p:cNvSpPr txBox="1"/>
          <p:nvPr/>
        </p:nvSpPr>
        <p:spPr>
          <a:xfrm>
            <a:off x="820522" y="4852544"/>
            <a:ext cx="10556466" cy="1208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172"/>
              </a:lnSpc>
            </a:pP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Quantifying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tangible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return</a:t>
            </a:r>
            <a:r>
              <a:rPr lang="en-US" altLang="zh-CN" sz="2800" spc="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investment</a:t>
            </a:r>
            <a:r>
              <a:rPr lang="en-US" altLang="zh-CN" sz="2800" spc="3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for</a:t>
            </a:r>
            <a:r>
              <a:rPr lang="en-US" altLang="zh-CN" sz="2800" spc="1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cybersecurity</a:t>
            </a:r>
            <a:r>
              <a:rPr lang="en-US" altLang="zh-CN" sz="2800" spc="3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measures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can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be</a:t>
            </a:r>
            <a:r>
              <a:rPr lang="en-US" altLang="zh-CN" sz="2800" spc="1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challenging,</a:t>
            </a:r>
            <a:r>
              <a:rPr lang="en-US" altLang="zh-CN" sz="2800" spc="2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which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can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discourage</a:t>
            </a:r>
            <a:r>
              <a:rPr lang="en-US" altLang="zh-CN" sz="2800" spc="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organizations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from</a:t>
            </a:r>
            <a:r>
              <a:rPr lang="en-US" altLang="zh-CN" sz="2800" spc="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prioritizing</a:t>
            </a:r>
            <a:r>
              <a:rPr lang="en-US" altLang="zh-CN" sz="2800" spc="-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2800" spc="3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</a:t>
            </a:r>
            <a:r>
              <a:rPr lang="en-US" altLang="zh-CN" sz="2800" spc="3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implementations.</a:t>
            </a:r>
            <a:endParaRPr lang="en-US" altLang="zh-CN" sz="2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967" name="Text Box1967"/>
          <p:cNvSpPr txBox="1"/>
          <p:nvPr/>
        </p:nvSpPr>
        <p:spPr>
          <a:xfrm>
            <a:off x="504749" y="2682494"/>
            <a:ext cx="208929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68" name="Text Box1968"/>
          <p:cNvSpPr txBox="1"/>
          <p:nvPr/>
        </p:nvSpPr>
        <p:spPr>
          <a:xfrm>
            <a:off x="695554" y="2976626"/>
            <a:ext cx="1708975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69" name="Text Box1969"/>
          <p:cNvSpPr txBox="1"/>
          <p:nvPr/>
        </p:nvSpPr>
        <p:spPr>
          <a:xfrm>
            <a:off x="817474" y="3269006"/>
            <a:ext cx="1464440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70" name="Text Box1970"/>
          <p:cNvSpPr txBox="1"/>
          <p:nvPr/>
        </p:nvSpPr>
        <p:spPr>
          <a:xfrm>
            <a:off x="3885946" y="2535809"/>
            <a:ext cx="1299857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Inadequate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71" name="Text Box1971"/>
          <p:cNvSpPr txBox="1"/>
          <p:nvPr/>
        </p:nvSpPr>
        <p:spPr>
          <a:xfrm>
            <a:off x="3936238" y="2829713"/>
            <a:ext cx="1201173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72" name="Text Box1972"/>
          <p:cNvSpPr txBox="1"/>
          <p:nvPr/>
        </p:nvSpPr>
        <p:spPr>
          <a:xfrm>
            <a:off x="3640582" y="3122930"/>
            <a:ext cx="179058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73" name="Text Box1973"/>
          <p:cNvSpPr txBox="1"/>
          <p:nvPr/>
        </p:nvSpPr>
        <p:spPr>
          <a:xfrm>
            <a:off x="4000246" y="3415538"/>
            <a:ext cx="107289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74" name="Text Box1974"/>
          <p:cNvSpPr txBox="1"/>
          <p:nvPr/>
        </p:nvSpPr>
        <p:spPr>
          <a:xfrm>
            <a:off x="6412992" y="2829052"/>
            <a:ext cx="2217572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21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75" name="Text Box1975"/>
          <p:cNvSpPr txBox="1"/>
          <p:nvPr/>
        </p:nvSpPr>
        <p:spPr>
          <a:xfrm>
            <a:off x="6438900" y="3123184"/>
            <a:ext cx="216690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Path197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1977" name="Image19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33399"/>
            <a:ext cx="527685" cy="103378"/>
          </a:xfrm>
          <a:prstGeom prst="rect">
            <a:avLst/>
          </a:prstGeom>
          <a:noFill/>
        </p:spPr>
      </p:pic>
      <p:pic>
        <p:nvPicPr>
          <p:cNvPr id="1978" name="Image19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716" y="1033399"/>
            <a:ext cx="527685" cy="103378"/>
          </a:xfrm>
          <a:prstGeom prst="rect">
            <a:avLst/>
          </a:prstGeom>
          <a:noFill/>
        </p:spPr>
      </p:pic>
      <p:pic>
        <p:nvPicPr>
          <p:cNvPr id="1979" name="Image19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232" y="1033399"/>
            <a:ext cx="527686" cy="103378"/>
          </a:xfrm>
          <a:prstGeom prst="rect">
            <a:avLst/>
          </a:prstGeom>
          <a:noFill/>
        </p:spPr>
      </p:pic>
      <p:grpSp>
        <p:nvGrpSpPr>
          <p:cNvPr id="1980" name="Group1980"/>
          <p:cNvGrpSpPr/>
          <p:nvPr/>
        </p:nvGrpSpPr>
        <p:grpSpPr>
          <a:xfrm>
            <a:off x="1479931" y="1812036"/>
            <a:ext cx="9015349" cy="2016252"/>
            <a:chOff x="1479931" y="1812036"/>
            <a:chExt cx="9015349" cy="2016252"/>
          </a:xfrm>
        </p:grpSpPr>
        <p:pic>
          <p:nvPicPr>
            <p:cNvPr id="1981" name="Image198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9931" y="1812036"/>
              <a:ext cx="9015349" cy="527685"/>
            </a:xfrm>
            <a:prstGeom prst="rect">
              <a:avLst/>
            </a:prstGeom>
            <a:noFill/>
          </p:spPr>
        </p:pic>
        <p:pic>
          <p:nvPicPr>
            <p:cNvPr id="1982" name="Image19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3200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983" name="Image198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28716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1984" name="Image19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2508" y="2372868"/>
              <a:ext cx="2427732" cy="1455420"/>
            </a:xfrm>
            <a:prstGeom prst="rect">
              <a:avLst/>
            </a:prstGeom>
            <a:noFill/>
          </p:spPr>
        </p:pic>
        <p:pic>
          <p:nvPicPr>
            <p:cNvPr id="1985" name="Image198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89549" y="2372868"/>
              <a:ext cx="2426207" cy="1455420"/>
            </a:xfrm>
            <a:prstGeom prst="rect">
              <a:avLst/>
            </a:prstGeom>
            <a:noFill/>
          </p:spPr>
        </p:pic>
      </p:grpSp>
      <p:sp>
        <p:nvSpPr>
          <p:cNvPr id="1986" name="Path1986"/>
          <p:cNvSpPr/>
          <p:nvPr/>
        </p:nvSpPr>
        <p:spPr>
          <a:xfrm>
            <a:off x="629412" y="4408932"/>
            <a:ext cx="11074908" cy="2033016"/>
          </a:xfrm>
          <a:custGeom>
            <a:avLst/>
            <a:gdLst/>
            <a:ahLst/>
            <a:cxnLst/>
            <a:rect l="l" t="t" r="r" b="b"/>
            <a:pathLst>
              <a:path w="11074908" h="2033016">
                <a:moveTo>
                  <a:pt x="0" y="338836"/>
                </a:moveTo>
                <a:cubicBezTo>
                  <a:pt x="0" y="151765"/>
                  <a:pt x="151702" y="0"/>
                  <a:pt x="338849" y="0"/>
                </a:cubicBezTo>
                <a:lnTo>
                  <a:pt x="10736074" y="0"/>
                </a:lnTo>
                <a:cubicBezTo>
                  <a:pt x="10923144" y="0"/>
                  <a:pt x="11074908" y="151765"/>
                  <a:pt x="11074908" y="338836"/>
                </a:cubicBezTo>
                <a:lnTo>
                  <a:pt x="11074908" y="1694167"/>
                </a:lnTo>
                <a:cubicBezTo>
                  <a:pt x="11074908" y="1881302"/>
                  <a:pt x="10923144" y="2033016"/>
                  <a:pt x="10736074" y="2033016"/>
                </a:cubicBezTo>
                <a:lnTo>
                  <a:pt x="338849" y="2033016"/>
                </a:lnTo>
                <a:cubicBezTo>
                  <a:pt x="151702" y="2033016"/>
                  <a:pt x="0" y="1881302"/>
                  <a:pt x="0" y="1694167"/>
                </a:cubicBezTo>
                <a:lnTo>
                  <a:pt x="0" y="338836"/>
                </a:lnTo>
                <a:close/>
              </a:path>
            </a:pathLst>
          </a:custGeom>
          <a:solidFill>
            <a:srgbClr val="00A2C3">
              <a:alpha val="100000"/>
            </a:srgbClr>
          </a:solidFill>
          <a:ln w="0" cap="sq">
            <a:solidFill>
              <a:srgbClr val="00A2C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1987" name="Text Box1987"/>
          <p:cNvSpPr txBox="1"/>
          <p:nvPr/>
        </p:nvSpPr>
        <p:spPr>
          <a:xfrm>
            <a:off x="316992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75158"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Heightened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75158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1150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25222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88" name="Text Box1988"/>
          <p:cNvSpPr txBox="1"/>
          <p:nvPr/>
        </p:nvSpPr>
        <p:spPr>
          <a:xfrm>
            <a:off x="3302508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43"/>
              </a:lnSpc>
            </a:pPr>
            <a:endParaRPr dirty="0"/>
          </a:p>
          <a:p>
            <a:pPr marL="261493"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Insecure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External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732790" algn="l" rtl="0">
              <a:lnSpc>
                <a:spcPts val="2100"/>
              </a:lnSpc>
              <a:spcBef>
                <a:spcPts val="217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20954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89" name="Text Box1989"/>
          <p:cNvSpPr txBox="1"/>
          <p:nvPr/>
        </p:nvSpPr>
        <p:spPr>
          <a:xfrm>
            <a:off x="6289549" y="356616"/>
            <a:ext cx="2426207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00125"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220979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82778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416305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Vulnerabilities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90" name="Text Box1990"/>
          <p:cNvSpPr txBox="1"/>
          <p:nvPr/>
        </p:nvSpPr>
        <p:spPr>
          <a:xfrm>
            <a:off x="9275064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43"/>
              </a:lnSpc>
            </a:pPr>
            <a:endParaRPr dirty="0"/>
          </a:p>
          <a:p>
            <a:pPr marL="508382"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Absence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261494" algn="l" rtl="0">
              <a:lnSpc>
                <a:spcPts val="2100"/>
              </a:lnSpc>
              <a:spcBef>
                <a:spcPts val="217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Case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458090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91" name="Text Box1991"/>
          <p:cNvSpPr txBox="1"/>
          <p:nvPr/>
        </p:nvSpPr>
        <p:spPr>
          <a:xfrm>
            <a:off x="316992" y="2372868"/>
            <a:ext cx="2427732" cy="1455420"/>
          </a:xfrm>
          <a:prstGeom prst="rect">
            <a:avLst/>
          </a:prstGeom>
          <a:solidFill>
            <a:srgbClr val="F69426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38"/>
              </a:lnSpc>
            </a:pPr>
            <a:endParaRPr dirty="0"/>
          </a:p>
          <a:p>
            <a:pPr marL="187757"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78562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00482" algn="l" rtl="0">
              <a:lnSpc>
                <a:spcPts val="2102"/>
              </a:lnSpc>
              <a:spcBef>
                <a:spcPts val="202"/>
              </a:spcBef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92" name="Text Box1992"/>
          <p:cNvSpPr txBox="1"/>
          <p:nvPr/>
        </p:nvSpPr>
        <p:spPr>
          <a:xfrm>
            <a:off x="820522" y="4852544"/>
            <a:ext cx="10586452" cy="1208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172"/>
              </a:lnSpc>
            </a:pPr>
            <a:r>
              <a:rPr lang="en-US" altLang="zh-CN" sz="2800" spc="-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</a:t>
            </a:r>
            <a:r>
              <a:rPr lang="en-US" altLang="zh-CN" sz="2800" spc="3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technologies</a:t>
            </a:r>
            <a:r>
              <a:rPr lang="en-US" altLang="zh-CN" sz="2800" spc="2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themselves</a:t>
            </a:r>
            <a:r>
              <a:rPr lang="en-US" altLang="zh-CN" sz="2800" spc="4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may</a:t>
            </a:r>
            <a:r>
              <a:rPr lang="en-US" altLang="zh-CN" sz="2800" spc="2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have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limited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built-in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capabilities.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some</a:t>
            </a:r>
            <a:r>
              <a:rPr lang="en-US" altLang="zh-CN" sz="2800" spc="3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cases,</a:t>
            </a:r>
            <a:r>
              <a:rPr lang="en-US" altLang="zh-CN" sz="2800" spc="1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800" spc="2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2800" spc="3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capabilities</a:t>
            </a: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provided</a:t>
            </a:r>
            <a:r>
              <a:rPr lang="en-US" altLang="zh-CN" sz="2800" spc="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by</a:t>
            </a:r>
            <a:r>
              <a:rPr lang="en-US" altLang="zh-CN" sz="2800" spc="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vendors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are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only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enabled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if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800" spc="1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administrator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is</a:t>
            </a:r>
            <a:r>
              <a:rPr lang="en-US" altLang="zh-CN" sz="2800" spc="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aware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their</a:t>
            </a:r>
            <a:r>
              <a:rPr lang="en-US" altLang="zh-CN" sz="2800" spc="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existence.</a:t>
            </a:r>
            <a:endParaRPr lang="en-US" altLang="zh-CN" sz="2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993" name="Text Box1993"/>
          <p:cNvSpPr txBox="1"/>
          <p:nvPr/>
        </p:nvSpPr>
        <p:spPr>
          <a:xfrm>
            <a:off x="3885946" y="2535809"/>
            <a:ext cx="1299857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Inadequate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94" name="Text Box1994"/>
          <p:cNvSpPr txBox="1"/>
          <p:nvPr/>
        </p:nvSpPr>
        <p:spPr>
          <a:xfrm>
            <a:off x="3936238" y="2829713"/>
            <a:ext cx="1201173" cy="2670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2"/>
              </a:lnSpc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95" name="Text Box1995"/>
          <p:cNvSpPr txBox="1"/>
          <p:nvPr/>
        </p:nvSpPr>
        <p:spPr>
          <a:xfrm>
            <a:off x="3640582" y="3122930"/>
            <a:ext cx="179058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96" name="Text Box1996"/>
          <p:cNvSpPr txBox="1"/>
          <p:nvPr/>
        </p:nvSpPr>
        <p:spPr>
          <a:xfrm>
            <a:off x="4000246" y="3415538"/>
            <a:ext cx="1072896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97" name="Text Box1997"/>
          <p:cNvSpPr txBox="1"/>
          <p:nvPr/>
        </p:nvSpPr>
        <p:spPr>
          <a:xfrm>
            <a:off x="6412992" y="2829052"/>
            <a:ext cx="2217572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21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98" name="Text Box1998"/>
          <p:cNvSpPr txBox="1"/>
          <p:nvPr/>
        </p:nvSpPr>
        <p:spPr>
          <a:xfrm>
            <a:off x="6438900" y="3123184"/>
            <a:ext cx="216690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Path199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000" name="Image2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33399"/>
            <a:ext cx="527685" cy="103378"/>
          </a:xfrm>
          <a:prstGeom prst="rect">
            <a:avLst/>
          </a:prstGeom>
          <a:noFill/>
        </p:spPr>
      </p:pic>
      <p:pic>
        <p:nvPicPr>
          <p:cNvPr id="2001" name="Image20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716" y="1033399"/>
            <a:ext cx="527685" cy="103378"/>
          </a:xfrm>
          <a:prstGeom prst="rect">
            <a:avLst/>
          </a:prstGeom>
          <a:noFill/>
        </p:spPr>
      </p:pic>
      <p:pic>
        <p:nvPicPr>
          <p:cNvPr id="2002" name="Image2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232" y="1033399"/>
            <a:ext cx="527686" cy="103378"/>
          </a:xfrm>
          <a:prstGeom prst="rect">
            <a:avLst/>
          </a:prstGeom>
          <a:noFill/>
        </p:spPr>
      </p:pic>
      <p:sp>
        <p:nvSpPr>
          <p:cNvPr id="2003" name="Path2003"/>
          <p:cNvSpPr/>
          <p:nvPr/>
        </p:nvSpPr>
        <p:spPr>
          <a:xfrm>
            <a:off x="629412" y="4408932"/>
            <a:ext cx="11074908" cy="2033016"/>
          </a:xfrm>
          <a:custGeom>
            <a:avLst/>
            <a:gdLst/>
            <a:ahLst/>
            <a:cxnLst/>
            <a:rect l="l" t="t" r="r" b="b"/>
            <a:pathLst>
              <a:path w="11074908" h="2033016">
                <a:moveTo>
                  <a:pt x="0" y="338836"/>
                </a:moveTo>
                <a:cubicBezTo>
                  <a:pt x="0" y="151765"/>
                  <a:pt x="151702" y="0"/>
                  <a:pt x="338849" y="0"/>
                </a:cubicBezTo>
                <a:lnTo>
                  <a:pt x="10736074" y="0"/>
                </a:lnTo>
                <a:cubicBezTo>
                  <a:pt x="10923144" y="0"/>
                  <a:pt x="11074908" y="151765"/>
                  <a:pt x="11074908" y="338836"/>
                </a:cubicBezTo>
                <a:lnTo>
                  <a:pt x="11074908" y="1694167"/>
                </a:lnTo>
                <a:cubicBezTo>
                  <a:pt x="11074908" y="1881302"/>
                  <a:pt x="10923144" y="2033016"/>
                  <a:pt x="10736074" y="2033016"/>
                </a:cubicBezTo>
                <a:lnTo>
                  <a:pt x="338849" y="2033016"/>
                </a:lnTo>
                <a:cubicBezTo>
                  <a:pt x="151702" y="2033016"/>
                  <a:pt x="0" y="1881302"/>
                  <a:pt x="0" y="1694167"/>
                </a:cubicBezTo>
                <a:lnTo>
                  <a:pt x="0" y="338836"/>
                </a:lnTo>
                <a:close/>
              </a:path>
            </a:pathLst>
          </a:custGeom>
          <a:solidFill>
            <a:srgbClr val="00A2C3">
              <a:alpha val="100000"/>
            </a:srgbClr>
          </a:solidFill>
          <a:ln w="0" cap="sq">
            <a:solidFill>
              <a:srgbClr val="00A2C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grpSp>
        <p:nvGrpSpPr>
          <p:cNvPr id="2004" name="Group2004"/>
          <p:cNvGrpSpPr/>
          <p:nvPr/>
        </p:nvGrpSpPr>
        <p:grpSpPr>
          <a:xfrm>
            <a:off x="1479931" y="1812036"/>
            <a:ext cx="9015349" cy="2016252"/>
            <a:chOff x="1479931" y="1812036"/>
            <a:chExt cx="9015349" cy="2016252"/>
          </a:xfrm>
        </p:grpSpPr>
        <p:pic>
          <p:nvPicPr>
            <p:cNvPr id="2005" name="Image200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9931" y="1812036"/>
              <a:ext cx="9015349" cy="527685"/>
            </a:xfrm>
            <a:prstGeom prst="rect">
              <a:avLst/>
            </a:prstGeom>
            <a:noFill/>
          </p:spPr>
        </p:pic>
        <p:pic>
          <p:nvPicPr>
            <p:cNvPr id="2006" name="Image200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3200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2007" name="Image200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28716" y="3048127"/>
              <a:ext cx="527685" cy="103378"/>
            </a:xfrm>
            <a:prstGeom prst="rect">
              <a:avLst/>
            </a:prstGeom>
            <a:noFill/>
          </p:spPr>
        </p:pic>
        <p:pic>
          <p:nvPicPr>
            <p:cNvPr id="2008" name="Image200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89549" y="2372868"/>
              <a:ext cx="2426207" cy="1455420"/>
            </a:xfrm>
            <a:prstGeom prst="rect">
              <a:avLst/>
            </a:prstGeom>
            <a:noFill/>
          </p:spPr>
        </p:pic>
      </p:grpSp>
      <p:sp>
        <p:nvSpPr>
          <p:cNvPr id="2009" name="Text Box2009"/>
          <p:cNvSpPr txBox="1"/>
          <p:nvPr/>
        </p:nvSpPr>
        <p:spPr>
          <a:xfrm>
            <a:off x="316992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75158"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Heightened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75158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1150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25222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10" name="Text Box2010"/>
          <p:cNvSpPr txBox="1"/>
          <p:nvPr/>
        </p:nvSpPr>
        <p:spPr>
          <a:xfrm>
            <a:off x="3302508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43"/>
              </a:lnSpc>
            </a:pPr>
            <a:endParaRPr dirty="0"/>
          </a:p>
          <a:p>
            <a:pPr marL="261493"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Insecure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External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732790" algn="l" rtl="0">
              <a:lnSpc>
                <a:spcPts val="2100"/>
              </a:lnSpc>
              <a:spcBef>
                <a:spcPts val="217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20954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11" name="Text Box2011"/>
          <p:cNvSpPr txBox="1"/>
          <p:nvPr/>
        </p:nvSpPr>
        <p:spPr>
          <a:xfrm>
            <a:off x="6289549" y="356616"/>
            <a:ext cx="2426207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00125"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220979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82778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416305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Vulnerabilities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12" name="Text Box2012"/>
          <p:cNvSpPr txBox="1"/>
          <p:nvPr/>
        </p:nvSpPr>
        <p:spPr>
          <a:xfrm>
            <a:off x="9275064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43"/>
              </a:lnSpc>
            </a:pPr>
            <a:endParaRPr dirty="0"/>
          </a:p>
          <a:p>
            <a:pPr marL="508382"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Absence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261494" algn="l" rtl="0">
              <a:lnSpc>
                <a:spcPts val="2100"/>
              </a:lnSpc>
              <a:spcBef>
                <a:spcPts val="217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Case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458090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13" name="Text Box2013"/>
          <p:cNvSpPr txBox="1"/>
          <p:nvPr/>
        </p:nvSpPr>
        <p:spPr>
          <a:xfrm>
            <a:off x="316992" y="2372868"/>
            <a:ext cx="2427732" cy="1455420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38"/>
              </a:lnSpc>
            </a:pPr>
            <a:endParaRPr dirty="0"/>
          </a:p>
          <a:p>
            <a:pPr marL="187757"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78562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00482" algn="l" rtl="0">
              <a:lnSpc>
                <a:spcPts val="2102"/>
              </a:lnSpc>
              <a:spcBef>
                <a:spcPts val="202"/>
              </a:spcBef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14" name="Text Box2014"/>
          <p:cNvSpPr txBox="1"/>
          <p:nvPr/>
        </p:nvSpPr>
        <p:spPr>
          <a:xfrm>
            <a:off x="3302508" y="2372868"/>
            <a:ext cx="2427732" cy="1455420"/>
          </a:xfrm>
          <a:prstGeom prst="rect">
            <a:avLst/>
          </a:prstGeom>
          <a:solidFill>
            <a:srgbClr val="F69426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83"/>
              </a:lnSpc>
            </a:pPr>
            <a:endParaRPr dirty="0"/>
          </a:p>
          <a:p>
            <a:pPr marL="583438"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Inadequate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633730" algn="l" rtl="0">
              <a:lnSpc>
                <a:spcPts val="2102"/>
              </a:lnSpc>
              <a:spcBef>
                <a:spcPts val="214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38074" algn="l" rtl="0">
              <a:lnSpc>
                <a:spcPts val="2100"/>
              </a:lnSpc>
              <a:spcBef>
                <a:spcPts val="206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697738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15" name="Text Box2015"/>
          <p:cNvSpPr txBox="1"/>
          <p:nvPr/>
        </p:nvSpPr>
        <p:spPr>
          <a:xfrm>
            <a:off x="820522" y="4638574"/>
            <a:ext cx="10307546" cy="163588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220"/>
              </a:lnSpc>
            </a:pPr>
            <a:r>
              <a:rPr lang="en-US" altLang="zh-CN" sz="2800" spc="-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Many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</a:t>
            </a:r>
            <a:r>
              <a:rPr lang="en-US" altLang="zh-CN" sz="2800" spc="3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communication</a:t>
            </a:r>
            <a:r>
              <a:rPr lang="en-US" altLang="zh-CN" sz="2800" spc="-1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protocols</a:t>
            </a:r>
            <a:r>
              <a:rPr lang="en-US" altLang="zh-CN" sz="2800" spc="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lack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built-in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security</a:t>
            </a:r>
            <a:r>
              <a:rPr lang="en-US" altLang="zh-CN" sz="2800" spc="63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functionality.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For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example,</a:t>
            </a:r>
            <a:r>
              <a:rPr lang="en-US" altLang="zh-CN" sz="2800" spc="2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protocols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like</a:t>
            </a:r>
            <a:r>
              <a:rPr lang="en-US" altLang="zh-CN" sz="2800" spc="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RS232</a:t>
            </a:r>
            <a:r>
              <a:rPr lang="en-US" altLang="zh-CN" sz="2800" spc="2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serial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communication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or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OPCDA</a:t>
            </a:r>
            <a:r>
              <a:rPr lang="en-US" altLang="zh-CN" sz="2800" spc="3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often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do</a:t>
            </a:r>
            <a:r>
              <a:rPr lang="en-US" altLang="zh-CN" sz="2800" spc="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not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support</a:t>
            </a:r>
            <a:r>
              <a:rPr lang="en-US" altLang="zh-CN" sz="2800" spc="1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encryption</a:t>
            </a:r>
            <a:r>
              <a:rPr lang="en-US" altLang="zh-CN" sz="2800" spc="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or</a:t>
            </a:r>
            <a:r>
              <a:rPr lang="en-US" altLang="zh-CN" sz="2800" spc="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secure</a:t>
            </a:r>
            <a:r>
              <a:rPr lang="en-US" altLang="zh-CN" sz="2800" spc="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communication</a:t>
            </a:r>
            <a:r>
              <a:rPr lang="en-US" altLang="zh-CN" sz="2800" spc="63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methods,</a:t>
            </a:r>
            <a:r>
              <a:rPr lang="en-US" altLang="zh-CN" sz="2800" spc="2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making</a:t>
            </a:r>
            <a:r>
              <a:rPr lang="en-US" altLang="zh-CN" sz="2800" spc="-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it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challenging</a:t>
            </a:r>
            <a:r>
              <a:rPr lang="en-US" altLang="zh-CN" sz="2800" spc="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add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robust</a:t>
            </a:r>
            <a:r>
              <a:rPr lang="en-US" altLang="zh-CN" sz="2800" spc="3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cybersecurity</a:t>
            </a:r>
            <a:r>
              <a:rPr lang="en-US" altLang="zh-CN" sz="2800" spc="4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measures.</a:t>
            </a:r>
            <a:endParaRPr lang="en-US" altLang="zh-CN" sz="28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16" name="Text Box2016"/>
          <p:cNvSpPr txBox="1"/>
          <p:nvPr/>
        </p:nvSpPr>
        <p:spPr>
          <a:xfrm>
            <a:off x="6412992" y="2829052"/>
            <a:ext cx="2217572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21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17" name="Text Box2017"/>
          <p:cNvSpPr txBox="1"/>
          <p:nvPr/>
        </p:nvSpPr>
        <p:spPr>
          <a:xfrm>
            <a:off x="6438900" y="3123184"/>
            <a:ext cx="2166900" cy="2667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Path2018"/>
          <p:cNvSpPr/>
          <p:nvPr/>
        </p:nvSpPr>
        <p:spPr>
          <a:xfrm>
            <a:off x="0" y="12699"/>
            <a:ext cx="12192000" cy="6832600"/>
          </a:xfrm>
          <a:custGeom>
            <a:avLst/>
            <a:gdLst/>
            <a:ahLst/>
            <a:cxnLst/>
            <a:rect l="l" t="t" r="r" b="b"/>
            <a:pathLst>
              <a:path w="12192000" h="6832600">
                <a:moveTo>
                  <a:pt x="0" y="68326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32600"/>
                </a:lnTo>
                <a:lnTo>
                  <a:pt x="0" y="683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2019" name="Image20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33399"/>
            <a:ext cx="527685" cy="103378"/>
          </a:xfrm>
          <a:prstGeom prst="rect">
            <a:avLst/>
          </a:prstGeom>
          <a:noFill/>
        </p:spPr>
      </p:pic>
      <p:pic>
        <p:nvPicPr>
          <p:cNvPr id="2020" name="Image20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716" y="1033399"/>
            <a:ext cx="527685" cy="103378"/>
          </a:xfrm>
          <a:prstGeom prst="rect">
            <a:avLst/>
          </a:prstGeom>
          <a:noFill/>
        </p:spPr>
      </p:pic>
      <p:pic>
        <p:nvPicPr>
          <p:cNvPr id="2021" name="Image20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232" y="1033399"/>
            <a:ext cx="527686" cy="103378"/>
          </a:xfrm>
          <a:prstGeom prst="rect">
            <a:avLst/>
          </a:prstGeom>
          <a:noFill/>
        </p:spPr>
      </p:pic>
      <p:pic>
        <p:nvPicPr>
          <p:cNvPr id="2022" name="Image20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9931" y="1812036"/>
            <a:ext cx="9015349" cy="527685"/>
          </a:xfrm>
          <a:prstGeom prst="rect">
            <a:avLst/>
          </a:prstGeom>
          <a:noFill/>
        </p:spPr>
      </p:pic>
      <p:pic>
        <p:nvPicPr>
          <p:cNvPr id="2023" name="Image20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3048127"/>
            <a:ext cx="527685" cy="103378"/>
          </a:xfrm>
          <a:prstGeom prst="rect">
            <a:avLst/>
          </a:prstGeom>
          <a:noFill/>
        </p:spPr>
      </p:pic>
      <p:pic>
        <p:nvPicPr>
          <p:cNvPr id="2024" name="Image20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8716" y="3048127"/>
            <a:ext cx="527685" cy="103378"/>
          </a:xfrm>
          <a:prstGeom prst="rect">
            <a:avLst/>
          </a:prstGeom>
          <a:noFill/>
        </p:spPr>
      </p:pic>
      <p:sp>
        <p:nvSpPr>
          <p:cNvPr id="2025" name="Path2025"/>
          <p:cNvSpPr/>
          <p:nvPr/>
        </p:nvSpPr>
        <p:spPr>
          <a:xfrm>
            <a:off x="629412" y="4408932"/>
            <a:ext cx="11074908" cy="2033016"/>
          </a:xfrm>
          <a:custGeom>
            <a:avLst/>
            <a:gdLst/>
            <a:ahLst/>
            <a:cxnLst/>
            <a:rect l="l" t="t" r="r" b="b"/>
            <a:pathLst>
              <a:path w="11074908" h="2033016">
                <a:moveTo>
                  <a:pt x="0" y="338836"/>
                </a:moveTo>
                <a:cubicBezTo>
                  <a:pt x="0" y="151765"/>
                  <a:pt x="151702" y="0"/>
                  <a:pt x="338849" y="0"/>
                </a:cubicBezTo>
                <a:lnTo>
                  <a:pt x="10736074" y="0"/>
                </a:lnTo>
                <a:cubicBezTo>
                  <a:pt x="10923144" y="0"/>
                  <a:pt x="11074908" y="151765"/>
                  <a:pt x="11074908" y="338836"/>
                </a:cubicBezTo>
                <a:lnTo>
                  <a:pt x="11074908" y="1694167"/>
                </a:lnTo>
                <a:cubicBezTo>
                  <a:pt x="11074908" y="1881302"/>
                  <a:pt x="10923144" y="2033016"/>
                  <a:pt x="10736074" y="2033016"/>
                </a:cubicBezTo>
                <a:lnTo>
                  <a:pt x="338849" y="2033016"/>
                </a:lnTo>
                <a:cubicBezTo>
                  <a:pt x="151702" y="2033016"/>
                  <a:pt x="0" y="1881302"/>
                  <a:pt x="0" y="1694167"/>
                </a:cubicBezTo>
                <a:lnTo>
                  <a:pt x="0" y="338836"/>
                </a:lnTo>
                <a:close/>
              </a:path>
            </a:pathLst>
          </a:custGeom>
          <a:solidFill>
            <a:srgbClr val="00A2C3">
              <a:alpha val="100000"/>
            </a:srgbClr>
          </a:solidFill>
          <a:ln w="0" cap="sq">
            <a:solidFill>
              <a:srgbClr val="00A2C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2026" name="Text Box2026"/>
          <p:cNvSpPr txBox="1"/>
          <p:nvPr/>
        </p:nvSpPr>
        <p:spPr>
          <a:xfrm>
            <a:off x="316992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75158"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Heightened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75158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Reliance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1150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25222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27" name="Text Box2027"/>
          <p:cNvSpPr txBox="1"/>
          <p:nvPr/>
        </p:nvSpPr>
        <p:spPr>
          <a:xfrm>
            <a:off x="3302508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43"/>
              </a:lnSpc>
            </a:pPr>
            <a:endParaRPr dirty="0"/>
          </a:p>
          <a:p>
            <a:pPr marL="261493"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Insecure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External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732790" algn="l" rtl="0">
              <a:lnSpc>
                <a:spcPts val="2100"/>
              </a:lnSpc>
              <a:spcBef>
                <a:spcPts val="217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20954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28" name="Text Box2028"/>
          <p:cNvSpPr txBox="1"/>
          <p:nvPr/>
        </p:nvSpPr>
        <p:spPr>
          <a:xfrm>
            <a:off x="6289549" y="356616"/>
            <a:ext cx="2426207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3"/>
              </a:lnSpc>
            </a:pPr>
            <a:endParaRPr dirty="0"/>
          </a:p>
          <a:p>
            <a:pPr marL="500125"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Utilization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220979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827786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416305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Vulnerabilities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29" name="Text Box2029"/>
          <p:cNvSpPr txBox="1"/>
          <p:nvPr/>
        </p:nvSpPr>
        <p:spPr>
          <a:xfrm>
            <a:off x="9275064" y="356616"/>
            <a:ext cx="2427732" cy="1456944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43"/>
              </a:lnSpc>
            </a:pPr>
            <a:endParaRPr dirty="0"/>
          </a:p>
          <a:p>
            <a:pPr marL="508382" algn="l" rtl="0">
              <a:lnSpc>
                <a:spcPts val="2102"/>
              </a:lnSpc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Absence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261494" algn="l" rtl="0">
              <a:lnSpc>
                <a:spcPts val="2100"/>
              </a:lnSpc>
              <a:spcBef>
                <a:spcPts val="217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Business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Case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458090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30" name="Text Box2030"/>
          <p:cNvSpPr txBox="1"/>
          <p:nvPr/>
        </p:nvSpPr>
        <p:spPr>
          <a:xfrm>
            <a:off x="316992" y="2372868"/>
            <a:ext cx="2427732" cy="1455420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2438"/>
              </a:lnSpc>
            </a:pPr>
            <a:endParaRPr dirty="0"/>
          </a:p>
          <a:p>
            <a:pPr marL="187757" algn="l" rtl="0">
              <a:lnSpc>
                <a:spcPts val="2100"/>
              </a:lnSpc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Limited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78562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500482" algn="l" rtl="0">
              <a:lnSpc>
                <a:spcPts val="2102"/>
              </a:lnSpc>
              <a:spcBef>
                <a:spcPts val="202"/>
              </a:spcBef>
            </a:pPr>
            <a:r>
              <a:rPr lang="en-US" altLang="zh-CN" sz="2100" b="1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Technologies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31" name="Text Box2031"/>
          <p:cNvSpPr txBox="1"/>
          <p:nvPr/>
        </p:nvSpPr>
        <p:spPr>
          <a:xfrm>
            <a:off x="3302508" y="2372868"/>
            <a:ext cx="2427732" cy="1455420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83"/>
              </a:lnSpc>
            </a:pPr>
            <a:endParaRPr dirty="0"/>
          </a:p>
          <a:p>
            <a:pPr marL="583438" algn="l" rtl="0">
              <a:lnSpc>
                <a:spcPts val="2100"/>
              </a:lnSpc>
            </a:pPr>
            <a:r>
              <a:rPr lang="en-US" altLang="zh-CN" sz="21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Inadequate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633730" algn="l" rtl="0">
              <a:lnSpc>
                <a:spcPts val="2102"/>
              </a:lnSpc>
              <a:spcBef>
                <a:spcPts val="214"/>
              </a:spcBef>
            </a:pP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338074" algn="l" rtl="0">
              <a:lnSpc>
                <a:spcPts val="2100"/>
              </a:lnSpc>
              <a:spcBef>
                <a:spcPts val="206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697738" algn="l" rtl="0">
              <a:lnSpc>
                <a:spcPts val="2100"/>
              </a:lnSpc>
              <a:spcBef>
                <a:spcPts val="204"/>
              </a:spcBef>
            </a:pPr>
            <a:r>
              <a:rPr lang="en-US" altLang="zh-CN" sz="21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32" name="Text Box2032"/>
          <p:cNvSpPr txBox="1"/>
          <p:nvPr/>
        </p:nvSpPr>
        <p:spPr>
          <a:xfrm>
            <a:off x="6289549" y="2372868"/>
            <a:ext cx="2426207" cy="1455420"/>
          </a:xfrm>
          <a:prstGeom prst="rect">
            <a:avLst/>
          </a:prstGeom>
          <a:solidFill>
            <a:srgbClr val="F69426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92"/>
              </a:lnSpc>
            </a:pPr>
            <a:endParaRPr dirty="0"/>
          </a:p>
          <a:p>
            <a:pPr marL="123443" algn="l" rtl="0">
              <a:lnSpc>
                <a:spcPts val="2100"/>
              </a:lnSpc>
            </a:pP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Availability</a:t>
            </a:r>
            <a:r>
              <a:rPr lang="en-US" altLang="zh-CN" sz="21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  <a:p>
            <a:pPr marL="149351" algn="l" rtl="0">
              <a:lnSpc>
                <a:spcPts val="2100"/>
              </a:lnSpc>
              <a:spcBef>
                <a:spcPts val="216"/>
              </a:spcBef>
            </a:pPr>
            <a:r>
              <a:rPr lang="en-US" altLang="zh-CN" sz="21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r>
              <a:rPr lang="en-US" altLang="zh-CN" sz="2100" b="1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1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2033" name="Text Box2033"/>
          <p:cNvSpPr txBox="1"/>
          <p:nvPr/>
        </p:nvSpPr>
        <p:spPr>
          <a:xfrm>
            <a:off x="820522" y="5065903"/>
            <a:ext cx="10526284" cy="7817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078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Another</a:t>
            </a:r>
            <a:r>
              <a:rPr lang="en-US" altLang="zh-CN" sz="2800" spc="1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vulnerability</a:t>
            </a:r>
            <a:r>
              <a:rPr lang="en-US" altLang="zh-CN" sz="2800" spc="2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stems</a:t>
            </a:r>
            <a:r>
              <a:rPr lang="en-US" altLang="zh-CN" sz="2800" spc="2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from</a:t>
            </a:r>
            <a:r>
              <a:rPr lang="en-US" altLang="zh-CN" sz="2800" spc="1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</a:t>
            </a:r>
            <a:r>
              <a:rPr lang="en-US" altLang="zh-CN" sz="2800" spc="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considerable</a:t>
            </a:r>
            <a:r>
              <a:rPr lang="en-US" altLang="zh-CN" sz="2800" spc="2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availability</a:t>
            </a:r>
            <a:r>
              <a:rPr lang="en-US" altLang="zh-CN" sz="2800" spc="-1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of</a:t>
            </a:r>
            <a:r>
              <a:rPr lang="en-US" altLang="zh-CN" sz="2800" spc="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open-</a:t>
            </a:r>
            <a:r>
              <a:rPr lang="en-US" altLang="zh-CN" sz="2800" spc="633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source</a:t>
            </a:r>
            <a:r>
              <a:rPr lang="en-US" altLang="zh-CN" sz="2800" spc="1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information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regarding</a:t>
            </a:r>
            <a:r>
              <a:rPr lang="en-US" altLang="zh-CN" sz="2800" spc="1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control</a:t>
            </a:r>
            <a:r>
              <a:rPr lang="en-US" altLang="zh-CN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system</a:t>
            </a:r>
            <a:r>
              <a:rPr lang="en-US" altLang="zh-CN" sz="2800" spc="4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configuration</a:t>
            </a:r>
            <a:r>
              <a:rPr lang="en-US" altLang="zh-CN" sz="2800" spc="-6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en-US" altLang="zh-CN" sz="2800" spc="-9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operation.</a:t>
            </a:r>
            <a:endParaRPr lang="en-US" altLang="zh-CN" sz="2800" dirty="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890</Words>
  <Application>Microsoft Office PowerPoint</Application>
  <PresentationFormat>Widescreen</PresentationFormat>
  <Paragraphs>441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22</cp:revision>
  <dcterms:created xsi:type="dcterms:W3CDTF">2017-10-23T09:06:44Z</dcterms:created>
  <dcterms:modified xsi:type="dcterms:W3CDTF">2026-02-12T09:50:08Z</dcterms:modified>
</cp:coreProperties>
</file>